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ink/ink1.xml" ContentType="application/inkml+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2"/>
  </p:notesMasterIdLst>
  <p:sldIdLst>
    <p:sldId id="256" r:id="rId2"/>
    <p:sldId id="257" r:id="rId3"/>
    <p:sldId id="270" r:id="rId4"/>
    <p:sldId id="271" r:id="rId5"/>
    <p:sldId id="272" r:id="rId6"/>
    <p:sldId id="273" r:id="rId7"/>
    <p:sldId id="274" r:id="rId8"/>
    <p:sldId id="259" r:id="rId9"/>
    <p:sldId id="275" r:id="rId10"/>
    <p:sldId id="284" r:id="rId11"/>
    <p:sldId id="285" r:id="rId12"/>
    <p:sldId id="286" r:id="rId13"/>
    <p:sldId id="287" r:id="rId14"/>
    <p:sldId id="288" r:id="rId15"/>
    <p:sldId id="289" r:id="rId16"/>
    <p:sldId id="290" r:id="rId17"/>
    <p:sldId id="278" r:id="rId18"/>
    <p:sldId id="279" r:id="rId19"/>
    <p:sldId id="280" r:id="rId20"/>
    <p:sldId id="281" r:id="rId21"/>
    <p:sldId id="263" r:id="rId22"/>
    <p:sldId id="282" r:id="rId23"/>
    <p:sldId id="283" r:id="rId24"/>
    <p:sldId id="266" r:id="rId25"/>
    <p:sldId id="267" r:id="rId26"/>
    <p:sldId id="268" r:id="rId27"/>
    <p:sldId id="292" r:id="rId28"/>
    <p:sldId id="293" r:id="rId29"/>
    <p:sldId id="294" r:id="rId30"/>
    <p:sldId id="291" r:id="rId3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Gabe Isman" initials="" lastIdx="1" clrIdx="0"/>
  <p:cmAuthor id="1" name="Tim Duffy"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96" autoAdjust="0"/>
    <p:restoredTop sz="77535" autoAdjust="0"/>
  </p:normalViewPr>
  <p:slideViewPr>
    <p:cSldViewPr snapToGrid="0">
      <p:cViewPr varScale="1">
        <p:scale>
          <a:sx n="72" d="100"/>
          <a:sy n="72" d="100"/>
        </p:scale>
        <p:origin x="876"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v"/>
          <inkml:channel name="T" type="integer" max="2.14748E9" units="dev"/>
        </inkml:traceFormat>
        <inkml:channelProperties>
          <inkml:channelProperty channel="X" name="resolution" value="1181.21851" units="1/cm"/>
          <inkml:channelProperty channel="Y" name="resolution" value="2093.73804" units="1/cm"/>
          <inkml:channelProperty channel="F" name="resolution" value="6.53591E-7" units="1/dev"/>
          <inkml:channelProperty channel="T" name="resolution" value="1" units="1/dev"/>
        </inkml:channelProperties>
      </inkml:inkSource>
      <inkml:timestamp xml:id="ts0" timeString="2016-01-15T02:17:17.194"/>
    </inkml:context>
    <inkml:brush xml:id="br0">
      <inkml:brushProperty name="width" value="0.1" units="cm"/>
      <inkml:brushProperty name="height" value="0.1" units="cm"/>
      <inkml:brushProperty name="fitToCurve" value="1"/>
    </inkml:brush>
  </inkml:definitions>
  <inkml:traceGroup>
    <inkml:annotationXML>
      <emma:emma xmlns:emma="http://www.w3.org/2003/04/emma" version="1.0">
        <emma:interpretation id="{614E3CAD-CDDD-4731-A10E-EC8517F331CA}" emma:medium="tactile" emma:mode="ink">
          <msink:context xmlns:msink="http://schemas.microsoft.com/ink/2010/main" type="writingRegion" rotatedBoundingBox="4002,3917 15722,3611 15828,7674 4108,7980"/>
        </emma:interpretation>
      </emma:emma>
    </inkml:annotationXML>
    <inkml:traceGroup>
      <inkml:annotationXML>
        <emma:emma xmlns:emma="http://www.w3.org/2003/04/emma" version="1.0">
          <emma:interpretation id="{E934D641-A0FF-425E-8B35-85F6C5BB5E5C}" emma:medium="tactile" emma:mode="ink">
            <msink:context xmlns:msink="http://schemas.microsoft.com/ink/2010/main" type="paragraph" rotatedBoundingBox="4002,3917 15722,3611 15828,7674 4108,7980" alignmentLevel="1"/>
          </emma:interpretation>
        </emma:emma>
      </inkml:annotationXML>
      <inkml:traceGroup>
        <inkml:annotationXML>
          <emma:emma xmlns:emma="http://www.w3.org/2003/04/emma" version="1.0">
            <emma:interpretation id="{B6A53434-66CE-4566-BF19-AC7F04B84C7C}" emma:medium="tactile" emma:mode="ink">
              <msink:context xmlns:msink="http://schemas.microsoft.com/ink/2010/main" type="line" rotatedBoundingBox="4002,3917 15722,3611 15828,7674 4108,7980"/>
            </emma:interpretation>
          </emma:emma>
        </inkml:annotationXML>
        <inkml:traceGroup>
          <inkml:annotationXML>
            <emma:emma xmlns:emma="http://www.w3.org/2003/04/emma" version="1.0">
              <emma:interpretation id="{5D707F38-2788-4B50-A12B-94D98862EC6B}" emma:medium="tactile" emma:mode="ink">
                <msink:context xmlns:msink="http://schemas.microsoft.com/ink/2010/main" type="inkWord" rotatedBoundingBox="4092,4009 10667,4265 10541,7501 3966,7245"/>
              </emma:interpretation>
              <emma:one-of disjunction-type="recognition" id="oneOf0">
                <emma:interpretation id="interp0" emma:lang="en-US" emma:confidence="1">
                  <emma:literal>Thank</emma:literal>
                </emma:interpretation>
                <emma:interpretation id="interp1" emma:lang="en-US" emma:confidence="0">
                  <emma:literal>thank</emma:literal>
                </emma:interpretation>
                <emma:interpretation id="interp2" emma:lang="en-US" emma:confidence="0">
                  <emma:literal>•hank</emma:literal>
                </emma:interpretation>
                <emma:interpretation id="interp3" emma:lang="en-US" emma:confidence="0">
                  <emma:literal>Thanks</emma:literal>
                </emma:interpretation>
                <emma:interpretation id="interp4" emma:lang="en-US" emma:confidence="0">
                  <emma:literal>Shank</emma:literal>
                </emma:interpretation>
              </emma:one-of>
            </emma:emma>
          </inkml:annotationXML>
          <inkml:trace contextRef="#ctx0" brushRef="#br0">0 885 601 0,'0'0'171'0,"45"0"6"16,7-13-121-16,19-25-38 16,24-6-18-16,18-24 0 15,23-2 0-15,19-15 0 0,15-1 0 16,4-3 0-16,0 4 0 16,-3 7 0-1,-15 10 0-15,0 23-40 16,-25 0-135-16,-18 17-5 0,-26 4 0 15,-13 13-3-15,-27 1 5 16</inkml:trace>
          <inkml:trace contextRef="#ctx0" brushRef="#br0" timeOffset="-381.6103">1281 331 567 0,'-6'26'172'16,"6"26"3"-16,-4 17-111 15,9 29-19-15,-5 23-45 16,16 28 0-16,-6 18 0 16,6 25 0-16,-4 12 0 15,4 6 0-15,-5 0 0 16,-1-4 0-16,-2-18 0 16,-8-21 0-16,4-17 0 15,-8-40 0-15,4-20-162 16,0-36-26-16,0-25-2 15,0-29 2-15,-8-20-5 0</inkml:trace>
          <inkml:trace contextRef="#ctx0" brushRef="#br0" timeOffset="612.7691">2099-101 517 0,'0'56'158'16,"5"16"-1"-16,3 18-111 15,12 22 4-15,-1 16 0 16,10 27-17-16,-2 14-21 16,2 10-12-16,-3 5 0 15,1 3 0-15,-9 3 0 16,-1-4 0-16,-4-7 0 16,-6-14 0-16,2-12 0 15,-5-13 0-15,5-22-25 16,0-26-15-16,2-22-2 0,-1-37 1 15,8-22 0-15,-4-40 3 16,5-25 6-16,-6-34 9 16,3-21 8-16,-2-21 28 15,-1-15 7-15,2-5 7 16,-1-13 12-16,8 3-3 16,-3 5 8-16,7 16-5 15,-2 9 2-15,11 30-17 16,-5 19-10-16,6 32-14 15,-5 36 0-15,0 35 0 16,-3 38 0-16,-4 26 0 16,-5 26 0-16,0 20 0 15,0 25 0-15,0 7 0 0,-1 2 0 16,1-15 0 0,9-5-125-16,-2-25-53 15,4-27 0-15,0-24-3 16,6-35-3-16</inkml:trace>
          <inkml:trace contextRef="#ctx0" brushRef="#br0" timeOffset="1129.6635">3640 971 641 0,'-7'-39'180'0,"-15"4"-1"16,2 19-156-16,-13 10-23 15,4 21 0-15,-14 15 0 0,-2 23 0 16,-6 16 0-16,-2 21 0 16,2 26 0-16,4 18 0 15,8 17 0-15,7 1 0 16,13-2 0-16,15-14 0 15,17-18 0-15,6-21 0 16,14-34 0-16,4-31 0 16,10-32 0-16,-3-37-21 15,8-21 0-15,-5-26-2 16,2-9 15-16,-3-17 2 16,-1-1 5-16,-5-8-5 15,-4 1 11-15,-4 2-1 16,-6 1 10-16,-4 14-3 0,-9 2 8 15,-3 23-2-15,-10 8-1 16,0 27-16-16,0 41 0 16,0 0 0-16,-13 63 0 15,13 20 0-15,0 26 0 16,0 25 0-16,0 21 0 16,6 7 0-16,4 3 0 15,1-17 0-15,8-4 0 16,-4-32-133-16,8-21-52 15,-4-27-2-15,5-32-1 16,-4-32-3-16</inkml:trace>
          <inkml:trace contextRef="#ctx0" brushRef="#br0" timeOffset="1637.4387">4123 920 650 0,'0'0'182'16,"0"39"-2"-16,7 27-169 15,-7 9-11-15,22 25 0 0,-9 14 0 16,9 9 0-16,-5 8 0 15,2-4 0-15,-3-13 0 16,-3-18 0-16,3-11 0 16,-6-27 0-16,4-17 0 15,-14-41 0-15,22 0 0 16,-12-40-5-16,6-15-13 16,-5-19 9-16,2-17 8 15,2-10 3-15,-4-18 14 16,8-7-1-16,-3-6-15 15,9 4 0-15,-2-4 0 16,10 17 0-16,2 14 0 16,2 27 0-16,1 28 0 0,1 42 0 15,-6 35 0-15,-1 39 0 16,-6 33 0 0,-6 33 0-16,-4 21 0 15,-3 19 0-15,-3 7 0 0,2-8 0 16,5-8 0-16,-6-27-89 15,14-15-106-15,-2-27 4 16,5-34-3-16,-5-31-4 16</inkml:trace>
          <inkml:trace contextRef="#ctx0" brushRef="#br0" timeOffset="1961.5153">5201-269 598 0,'0'0'179'0,"0"16"5"15,6 54-122-15,-6 23-62 16,21 44 0-16,-8 28 0 15,12 32 0-15,-5 20 0 16,5 17 0-16,-5-3 0 16,-4-2 0-16,-5-12 0 0,-6-19 0 15,1-28 0 1,-6-36 0-16,8-26-95 16,-8-42-88-16,12-31-7 15,-12-35-1-15,16-38-2 0</inkml:trace>
          <inkml:trace contextRef="#ctx0" brushRef="#br0" timeOffset="2320.7614">6093 661 658 0,'0'0'191'0,"-28"39"-17"0,-11-3-174 16,-6 18 0-16,-13 3 0 15,-5 14 0-15,-11 9 0 16,-1 3 0-16,-4 6 0 16,2-3 0-16,2-7 0 15,11-5 0-15,11-18 0 16,22-9 0-16,18-20 0 15,19-11 0-15,26-16 0 16,20-4 0-16,28-12 0 16,18-7 0-16,26 1 0 15,5-14 0-15,19 12-93 16,0 3-106-16,1 6-1 16,-8-3-6-16,-1 12 3 0</inkml:trace>
        </inkml:traceGroup>
        <inkml:traceGroup>
          <inkml:annotationXML>
            <emma:emma xmlns:emma="http://www.w3.org/2003/04/emma" version="1.0">
              <emma:interpretation id="{6B9850AE-98A2-4F1F-919C-8CC923F3B98A}" emma:medium="tactile" emma:mode="ink">
                <msink:context xmlns:msink="http://schemas.microsoft.com/ink/2010/main" type="inkWord" rotatedBoundingBox="12104,3706 15722,3611 15828,7674 12210,7768"/>
              </emma:interpretation>
              <emma:one-of disjunction-type="recognition" id="oneOf1">
                <emma:interpretation id="interp5" emma:lang="en-US" emma:confidence="1">
                  <emma:literal>you!</emma:literal>
                </emma:interpretation>
                <emma:interpretation id="interp6" emma:lang="en-US" emma:confidence="0">
                  <emma:literal>you!!</emma:literal>
                </emma:interpretation>
                <emma:interpretation id="interp7" emma:lang="en-US" emma:confidence="0">
                  <emma:literal>You!</emma:literal>
                </emma:interpretation>
                <emma:interpretation id="interp8" emma:lang="en-US" emma:confidence="0">
                  <emma:literal>your!</emma:literal>
                </emma:interpretation>
                <emma:interpretation id="interp9" emma:lang="en-US" emma:confidence="0">
                  <emma:literal>yo u!</emma:literal>
                </emma:interpretation>
              </emma:one-of>
            </emma:emma>
          </inkml:annotationXML>
          <inkml:trace contextRef="#ctx0" brushRef="#br0" timeOffset="2988.5756">8113 1009 620 0,'0'81'174'16,"10"13"-2"-16,6 7-143 15,10 20-5-15,4-7-20 16,10 6-4-16,4-19 0 16,2-11 0-16,-3-16 0 0,2-15 0 15,-2-23 0-15,-2-23 0 16,-1-17-4-16,-2-27-23 15,0-10-2 1,-7-17-4-16,7-12-7 0,-11-15-5 16,4 1 7-16,-13-17 0 15,4 6 15-15,-12-10 11 16,-4 1 19-16,-6 5 11 16,-10-3 11-16,1 11 21 15,-8 8-6-15,8 19 13 16,-10 14-12-16,11 35-6 15,8 15-39-15,-18 59 0 16,13 17 0-16,5 34 0 0,0 30 0 16,0 25 0-16,-6 26 0 15,2 14 0 1,-4 7 0-16,0 1 0 16,-2 4 0-16,-2-13 0 0,12-7 0 15,-14-25-177-15,14-32-9 16,5-25-7-16,4-36 3 15,1-28 0-15</inkml:trace>
          <inkml:trace contextRef="#ctx0" brushRef="#br0" timeOffset="3472.9277">9647 716 657 0,'-36'-29'182'0,"6"11"2"16,-9 1-184-16,4 17 0 15,-5 0 0-15,2 31 0 0,-8 21 0 16,-1 24 0 0,0 29 0-16,-1 16 0 15,3 16 0-15,11 7 0 16,8 1 0-16,11-15 0 0,15-19 0 16,22-26 0-16,10-30 0 15,12-33 0-15,13-25 0 16,3-25 0-16,7-27 0 15,-2-11 0-15,-1-14 0 16,-10-3 0-16,-10-5 0 16,-18-3 0-16,-16 0 0 15,-17-4 0-15,-14 13 0 16,-16-1 0-16,-1 17 0 16,-11 0-151-16,7 13-27 15,5 13 3-15,15 15-8 16,22 25 4-16</inkml:trace>
          <inkml:trace contextRef="#ctx0" brushRef="#br0" timeOffset="3961.2656">9932 711 728 0,'-10'44'190'0,"5"22"-85"16,-2 7-105-16,13 15 0 15,0 9 0-15,11 5 0 16,2 2 0-16,4-1 0 0,2-19 0 16,2-16 0-16,6-13 0 15,-1-19 0-15,6-17 0 16,-2-19 0-16,4-20 0 15,3-17 0-15,-1-5 0 16,-3-19 0-16,3-10 0 16,-8-16 0-16,-3-11 0 15,-3-11 0-15,-9-5 0 16,-6-6 0-16,-3 3 0 16,-2 9 0-16,-8 13 0 15,9 25 0-15,-9 31 0 16,0 39 0-16,13 25 0 15,-4 43 0-15,-1 27 0 0,4 29 0 16,1 20 0-16,0 19 0 16,1 4 0-1,1-2 0-15,5-4 0 16,-4-24 0-16,11-19-132 0,1-21-63 16,4-24-4-16,1-34 7 15,6-31-6-15</inkml:trace>
          <inkml:trace contextRef="#ctx0" brushRef="#br0" timeOffset="4262.0547">11471-862 629 0,'-8'50'183'0,"8"24"-6"16,0 36-143-16,0 15-34 15,19 25 0-15,-6 18 0 16,5 3 0-16,5 9-108 0,-9-4-66 15,4-8-2-15,-3-16-9 16,0-18 0 0</inkml:trace>
          <inkml:trace contextRef="#ctx0" brushRef="#br0" timeOffset="4442.4843">11719 1560 798 0,'0'0'187'0,"0"0"-149"16,-19 11-38-16,19-11 0 15,9-18-48-15,-9 18-144 16,19-16 3-16,-19 16-10 16,17-4 2-16</inkml:trace>
        </inkml:traceGroup>
      </inkml:traceGroup>
    </inkml:traceGroup>
  </inkml:traceGroup>
</inkml:ink>
</file>

<file path=ppt/media/image1.jpeg>
</file>

<file path=ppt/media/image10.jpeg>
</file>

<file path=ppt/media/image11.png>
</file>

<file path=ppt/media/image12.jpeg>
</file>

<file path=ppt/media/image13.png>
</file>

<file path=ppt/media/image2.jpeg>
</file>

<file path=ppt/media/image3.jpeg>
</file>

<file path=ppt/media/image4.jpeg>
</file>

<file path=ppt/media/image5.jpeg>
</file>

<file path=ppt/media/image6.JP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24628721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918555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42373584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3489884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dirty="0" smtClean="0">
                <a:latin typeface="+mn-lt"/>
              </a:rPr>
              <a:t>Open Source all the things! [ insert meme here ]</a:t>
            </a:r>
          </a:p>
        </p:txBody>
      </p:sp>
    </p:spTree>
    <p:extLst>
      <p:ext uri="{BB962C8B-B14F-4D97-AF65-F5344CB8AC3E}">
        <p14:creationId xmlns:p14="http://schemas.microsoft.com/office/powerpoint/2010/main" val="1766637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dirty="0" smtClean="0">
                <a:latin typeface="+mn-lt"/>
              </a:rPr>
              <a:t>Our team is distributed ( many of us have never met in person! )</a:t>
            </a:r>
          </a:p>
          <a:p>
            <a:pPr lvl="0" rtl="0">
              <a:spcBef>
                <a:spcPts val="0"/>
              </a:spcBef>
              <a:buNone/>
            </a:pPr>
            <a:r>
              <a:rPr lang="en-US" dirty="0" smtClean="0">
                <a:latin typeface="+mn-lt"/>
              </a:rPr>
              <a:t>We use </a:t>
            </a:r>
            <a:r>
              <a:rPr lang="en-US" dirty="0" err="1" smtClean="0">
                <a:latin typeface="+mn-lt"/>
              </a:rPr>
              <a:t>Github</a:t>
            </a:r>
            <a:r>
              <a:rPr lang="en-US" dirty="0" smtClean="0">
                <a:latin typeface="+mn-lt"/>
              </a:rPr>
              <a:t>, Google Hangouts, and email to communicate</a:t>
            </a:r>
          </a:p>
          <a:p>
            <a:pPr lvl="0">
              <a:spcBef>
                <a:spcPts val="0"/>
              </a:spcBef>
              <a:buNone/>
            </a:pPr>
            <a:endParaRPr lang="en-US" dirty="0" smtClean="0"/>
          </a:p>
          <a:p>
            <a:pPr lvl="0">
              <a:spcBef>
                <a:spcPts val="0"/>
              </a:spcBef>
              <a:buNone/>
            </a:pPr>
            <a:endParaRPr dirty="0"/>
          </a:p>
        </p:txBody>
      </p:sp>
    </p:spTree>
    <p:extLst>
      <p:ext uri="{BB962C8B-B14F-4D97-AF65-F5344CB8AC3E}">
        <p14:creationId xmlns:p14="http://schemas.microsoft.com/office/powerpoint/2010/main" val="89379522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US" dirty="0" smtClean="0">
                <a:latin typeface="+mn-lt"/>
              </a:rPr>
              <a:t>We use </a:t>
            </a:r>
            <a:r>
              <a:rPr lang="en-US" dirty="0" err="1" smtClean="0">
                <a:latin typeface="+mn-lt"/>
              </a:rPr>
              <a:t>Github</a:t>
            </a:r>
            <a:r>
              <a:rPr lang="en-US" dirty="0" smtClean="0">
                <a:latin typeface="+mn-lt"/>
              </a:rPr>
              <a:t> to track all our work, review code, and share the finished product.</a:t>
            </a:r>
          </a:p>
        </p:txBody>
      </p:sp>
    </p:spTree>
    <p:extLst>
      <p:ext uri="{BB962C8B-B14F-4D97-AF65-F5344CB8AC3E}">
        <p14:creationId xmlns:p14="http://schemas.microsoft.com/office/powerpoint/2010/main" val="435220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r>
              <a:rPr lang="en" dirty="0" smtClean="0">
                <a:latin typeface="+mn-lt"/>
              </a:rPr>
              <a:t>We tried the “let’s set up two week sprints” thing.  We kind of did it, but really it was all about closing tickets when developers had bandwidth.</a:t>
            </a:r>
          </a:p>
          <a:p>
            <a:pPr lvl="0" rtl="0">
              <a:spcBef>
                <a:spcPts val="0"/>
              </a:spcBef>
              <a:buNone/>
            </a:pPr>
            <a:r>
              <a:rPr lang="en" dirty="0" smtClean="0">
                <a:latin typeface="+mn-lt"/>
              </a:rPr>
              <a:t>We separated stuff as much as possible in our architecture to minimize developers blocking each other.  Not perfect, but the team thinks we did okay.</a:t>
            </a:r>
          </a:p>
          <a:p>
            <a:pPr lvl="0">
              <a:spcBef>
                <a:spcPts val="0"/>
              </a:spcBef>
              <a:buNone/>
            </a:pPr>
            <a:r>
              <a:rPr lang="en" dirty="0" smtClean="0">
                <a:latin typeface="+mn-lt"/>
              </a:rPr>
              <a:t>We worked publicly and the public has watched us work (and made our work better.)</a:t>
            </a:r>
          </a:p>
          <a:p>
            <a:pPr lvl="0">
              <a:spcBef>
                <a:spcPts val="0"/>
              </a:spcBef>
              <a:buNone/>
            </a:pPr>
            <a:endParaRPr dirty="0"/>
          </a:p>
        </p:txBody>
      </p:sp>
    </p:spTree>
    <p:extLst>
      <p:ext uri="{BB962C8B-B14F-4D97-AF65-F5344CB8AC3E}">
        <p14:creationId xmlns:p14="http://schemas.microsoft.com/office/powerpoint/2010/main" val="4673309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180405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0" name="Shape 10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pPr>
            <a:r>
              <a:rPr lang="en-US" dirty="0" smtClean="0">
                <a:latin typeface="+mn-lt"/>
              </a:rPr>
              <a:t>Homepage:</a:t>
            </a:r>
            <a:r>
              <a:rPr lang="en-US" baseline="0" dirty="0" smtClean="0">
                <a:latin typeface="+mn-lt"/>
              </a:rPr>
              <a:t> </a:t>
            </a:r>
            <a:r>
              <a:rPr lang="en-US" dirty="0" smtClean="0">
                <a:latin typeface="+mn-lt"/>
              </a:rPr>
              <a:t>Site-wide search and various bits of information about the site</a:t>
            </a:r>
          </a:p>
          <a:p>
            <a:pPr marL="457200" lvl="0" indent="-228600" rtl="0">
              <a:spcBef>
                <a:spcPts val="0"/>
              </a:spcBef>
            </a:pPr>
            <a:r>
              <a:rPr lang="en-US" dirty="0" smtClean="0">
                <a:latin typeface="+mn-lt"/>
              </a:rPr>
              <a:t>Organizations: Landing page for every station ( organization ).  Has all the info you would want right on the landing page of how to get involved, list of people, podcasts, help requests, and </a:t>
            </a:r>
            <a:r>
              <a:rPr lang="en-US" dirty="0" err="1" smtClean="0">
                <a:latin typeface="+mn-lt"/>
              </a:rPr>
              <a:t>howtos</a:t>
            </a:r>
            <a:r>
              <a:rPr lang="en-US" dirty="0" smtClean="0">
                <a:latin typeface="+mn-lt"/>
              </a:rPr>
              <a:t>.</a:t>
            </a:r>
          </a:p>
          <a:p>
            <a:pPr marL="457200" lvl="0" indent="-228600" rtl="0">
              <a:spcBef>
                <a:spcPts val="0"/>
              </a:spcBef>
            </a:pPr>
            <a:r>
              <a:rPr lang="en-US" dirty="0" smtClean="0">
                <a:latin typeface="+mn-lt"/>
              </a:rPr>
              <a:t>People: The people of Public Media!</a:t>
            </a:r>
          </a:p>
          <a:p>
            <a:pPr marL="457200" lvl="0" indent="-228600" rtl="0">
              <a:spcBef>
                <a:spcPts val="0"/>
              </a:spcBef>
            </a:pPr>
            <a:r>
              <a:rPr lang="en-US" dirty="0" smtClean="0">
                <a:latin typeface="+mn-lt"/>
              </a:rPr>
              <a:t>Podcasts: All of the podcasts of Public Media, and links to their landing pages ( off-site )</a:t>
            </a:r>
          </a:p>
          <a:p>
            <a:pPr marL="457200" lvl="0" indent="-228600" rtl="0">
              <a:spcBef>
                <a:spcPts val="0"/>
              </a:spcBef>
            </a:pPr>
            <a:r>
              <a:rPr lang="en-US" dirty="0" smtClean="0">
                <a:latin typeface="+mn-lt"/>
              </a:rPr>
              <a:t>Help Requests: “We need this thing, if you can help us we’ll give you membership!”</a:t>
            </a:r>
          </a:p>
          <a:p>
            <a:pPr marL="457200" lvl="0" indent="-228600" rtl="0">
              <a:spcBef>
                <a:spcPts val="0"/>
              </a:spcBef>
            </a:pPr>
            <a:r>
              <a:rPr lang="en-US" dirty="0" err="1" smtClean="0">
                <a:latin typeface="+mn-lt"/>
              </a:rPr>
              <a:t>Howtos</a:t>
            </a:r>
            <a:r>
              <a:rPr lang="en-US" dirty="0" smtClean="0">
                <a:latin typeface="+mn-lt"/>
              </a:rPr>
              <a:t>: “We did this thing that was really successful, and we want you to be successful with it too!”</a:t>
            </a:r>
          </a:p>
          <a:p>
            <a:pPr lvl="0">
              <a:spcBef>
                <a:spcPts val="0"/>
              </a:spcBef>
              <a:buNone/>
            </a:pPr>
            <a:endParaRPr lang="en-US" dirty="0" smtClean="0">
              <a:latin typeface="+mn-lt"/>
            </a:endParaRPr>
          </a:p>
          <a:p>
            <a:pPr lvl="0">
              <a:spcBef>
                <a:spcPts val="0"/>
              </a:spcBef>
              <a:buNone/>
            </a:pPr>
            <a:endParaRPr dirty="0"/>
          </a:p>
        </p:txBody>
      </p:sp>
    </p:spTree>
    <p:extLst>
      <p:ext uri="{BB962C8B-B14F-4D97-AF65-F5344CB8AC3E}">
        <p14:creationId xmlns:p14="http://schemas.microsoft.com/office/powerpoint/2010/main" val="3283602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marL="457200" lvl="0" indent="-228600" rtl="0">
              <a:spcBef>
                <a:spcPts val="0"/>
              </a:spcBef>
            </a:pPr>
            <a:r>
              <a:rPr lang="en-US" dirty="0" smtClean="0">
                <a:latin typeface="+mn-lt"/>
              </a:rPr>
              <a:t>A core part of the site is the organization landing page.  This page holds information about the station itself, as well as all of the information on the site that is associated with the station.</a:t>
            </a:r>
          </a:p>
          <a:p>
            <a:pPr marL="457200" lvl="0" indent="-228600" rtl="0">
              <a:spcBef>
                <a:spcPts val="0"/>
              </a:spcBef>
            </a:pPr>
            <a:endParaRPr lang="en-US" dirty="0" smtClean="0">
              <a:latin typeface="+mn-lt"/>
            </a:endParaRPr>
          </a:p>
          <a:p>
            <a:pPr marL="457200" lvl="0" indent="-228600" rtl="0">
              <a:spcBef>
                <a:spcPts val="0"/>
              </a:spcBef>
            </a:pPr>
            <a:r>
              <a:rPr lang="en-US" dirty="0" smtClean="0">
                <a:latin typeface="+mn-lt"/>
              </a:rPr>
              <a:t>Help Requests:</a:t>
            </a:r>
            <a:r>
              <a:rPr lang="en-US" baseline="0" dirty="0" smtClean="0">
                <a:latin typeface="+mn-lt"/>
              </a:rPr>
              <a:t> </a:t>
            </a:r>
            <a:r>
              <a:rPr lang="en-US" dirty="0" smtClean="0">
                <a:latin typeface="+mn-lt"/>
              </a:rPr>
              <a:t>This allows a station to post request for help to </a:t>
            </a:r>
            <a:r>
              <a:rPr lang="en-US" dirty="0" err="1" smtClean="0">
                <a:latin typeface="+mn-lt"/>
              </a:rPr>
              <a:t>MediaPublic</a:t>
            </a:r>
            <a:r>
              <a:rPr lang="en-US" dirty="0" smtClean="0">
                <a:latin typeface="+mn-lt"/>
              </a:rPr>
              <a:t>.  Then users can respond to those requests as volunteers or help point the station in the correct direction for support.</a:t>
            </a:r>
          </a:p>
          <a:p>
            <a:pPr marL="457200" lvl="0" indent="-228600" rtl="0">
              <a:spcBef>
                <a:spcPts val="0"/>
              </a:spcBef>
            </a:pPr>
            <a:r>
              <a:rPr lang="en-US" dirty="0" err="1" smtClean="0">
                <a:latin typeface="+mn-lt"/>
              </a:rPr>
              <a:t>Howtos</a:t>
            </a:r>
            <a:r>
              <a:rPr lang="en-US" dirty="0" smtClean="0">
                <a:latin typeface="+mn-lt"/>
              </a:rPr>
              <a:t>:</a:t>
            </a:r>
            <a:r>
              <a:rPr lang="en-US" baseline="0" dirty="0" smtClean="0">
                <a:latin typeface="+mn-lt"/>
              </a:rPr>
              <a:t> </a:t>
            </a:r>
            <a:r>
              <a:rPr lang="en-US" dirty="0" smtClean="0">
                <a:latin typeface="+mn-lt"/>
              </a:rPr>
              <a:t>This is a collection of all the </a:t>
            </a:r>
            <a:r>
              <a:rPr lang="en-US" dirty="0" err="1" smtClean="0">
                <a:latin typeface="+mn-lt"/>
              </a:rPr>
              <a:t>howtos</a:t>
            </a:r>
            <a:r>
              <a:rPr lang="en-US" dirty="0" smtClean="0">
                <a:latin typeface="+mn-lt"/>
              </a:rPr>
              <a:t> that people at the station have written.</a:t>
            </a:r>
          </a:p>
          <a:p>
            <a:pPr marL="457200" lvl="0" indent="-228600" rtl="0">
              <a:spcBef>
                <a:spcPts val="0"/>
              </a:spcBef>
            </a:pPr>
            <a:r>
              <a:rPr lang="en-US" dirty="0" smtClean="0">
                <a:latin typeface="+mn-lt"/>
              </a:rPr>
              <a:t>People:</a:t>
            </a:r>
            <a:r>
              <a:rPr lang="en-US" baseline="0" dirty="0" smtClean="0">
                <a:latin typeface="+mn-lt"/>
              </a:rPr>
              <a:t> </a:t>
            </a:r>
            <a:r>
              <a:rPr lang="en-US" dirty="0" smtClean="0">
                <a:latin typeface="+mn-lt"/>
              </a:rPr>
              <a:t>List of all the people at the station and their function.  Primarily focusing on content creators ( but certainly not limited to it )</a:t>
            </a:r>
          </a:p>
          <a:p>
            <a:pPr marL="457200" lvl="0" indent="-228600" rtl="0">
              <a:spcBef>
                <a:spcPts val="0"/>
              </a:spcBef>
            </a:pPr>
            <a:r>
              <a:rPr lang="en-US" dirty="0" smtClean="0">
                <a:latin typeface="+mn-lt"/>
              </a:rPr>
              <a:t>Podcasts:</a:t>
            </a:r>
            <a:r>
              <a:rPr lang="en-US" baseline="0" dirty="0" smtClean="0">
                <a:latin typeface="+mn-lt"/>
              </a:rPr>
              <a:t> </a:t>
            </a:r>
            <a:r>
              <a:rPr lang="en-US" dirty="0" smtClean="0">
                <a:latin typeface="+mn-lt"/>
              </a:rPr>
              <a:t>A list of all the podcasts ( and in the future the actual recordings ) that the station produces</a:t>
            </a:r>
          </a:p>
        </p:txBody>
      </p:sp>
    </p:spTree>
    <p:extLst>
      <p:ext uri="{BB962C8B-B14F-4D97-AF65-F5344CB8AC3E}">
        <p14:creationId xmlns:p14="http://schemas.microsoft.com/office/powerpoint/2010/main" val="42602539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2" name="Shape 1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80840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444768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Shape 11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8" name="Shape 11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504346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Shape 12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4" name="Shape 12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9548078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87604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86716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Shape 12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0" name="Shape 13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86209348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74715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3656662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096669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4255648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6845597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8160472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Shape 7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6" name="Shape 7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4510280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599" cy="2052599"/>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599"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title">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599"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599" cy="5726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7999" cy="755699"/>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499"/>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199"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099"/>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1.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2.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3.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4.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5.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6.xml.rels><?xml version="1.0" encoding="UTF-8" standalone="yes"?>
<Relationships xmlns="http://schemas.openxmlformats.org/package/2006/relationships"><Relationship Id="rId8" Type="http://schemas.openxmlformats.org/officeDocument/2006/relationships/image" Target="../media/image6.JPG"/><Relationship Id="rId3" Type="http://schemas.openxmlformats.org/officeDocument/2006/relationships/image" Target="../media/image1.jpeg"/><Relationship Id="rId7"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4.jpeg"/><Relationship Id="rId5" Type="http://schemas.openxmlformats.org/officeDocument/2006/relationships/image" Target="../media/image3.jpeg"/><Relationship Id="rId4" Type="http://schemas.openxmlformats.org/officeDocument/2006/relationships/image" Target="../media/image2.jpeg"/></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9.png"/><Relationship Id="rId4" Type="http://schemas.openxmlformats.org/officeDocument/2006/relationships/image" Target="../media/image7.jpe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10.jpeg"/><Relationship Id="rId5" Type="http://schemas.openxmlformats.org/officeDocument/2006/relationships/image" Target="../media/image9.png"/><Relationship Id="rId4" Type="http://schemas.openxmlformats.org/officeDocument/2006/relationships/image" Target="../media/image7.jpeg"/></Relationships>
</file>

<file path=ppt/slides/_rels/slide2.xml.rels><?xml version="1.0" encoding="UTF-8" standalone="yes"?>
<Relationships xmlns="http://schemas.openxmlformats.org/package/2006/relationships"><Relationship Id="rId3" Type="http://schemas.openxmlformats.org/officeDocument/2006/relationships/hyperlink" Target="http://www.niemanlab.org/2015/07/putting-the-public-into-public-media-membership/"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2.jpeg"/></Relationships>
</file>

<file path=ppt/slides/_rels/slide21.xml.rels><?xml version="1.0" encoding="UTF-8" standalone="yes"?>
<Relationships xmlns="http://schemas.openxmlformats.org/package/2006/relationships"><Relationship Id="rId3" Type="http://schemas.openxmlformats.org/officeDocument/2006/relationships/hyperlink" Target="http://tinyletter.com/mediapublic/archive"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14.emf"/></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1046419"/>
            <a:ext cx="8520599" cy="2052599"/>
          </a:xfrm>
          <a:prstGeom prst="rect">
            <a:avLst/>
          </a:prstGeom>
        </p:spPr>
        <p:txBody>
          <a:bodyPr lIns="91425" tIns="91425" rIns="91425" bIns="91425" anchor="b" anchorCtr="0">
            <a:noAutofit/>
          </a:bodyPr>
          <a:lstStyle/>
          <a:p>
            <a:pPr lvl="0">
              <a:spcBef>
                <a:spcPts val="0"/>
              </a:spcBef>
              <a:buNone/>
            </a:pPr>
            <a:r>
              <a:rPr lang="en" dirty="0" smtClean="0">
                <a:solidFill>
                  <a:schemeClr val="accent5"/>
                </a:solidFill>
                <a:latin typeface="+mj-lt"/>
              </a:rPr>
              <a:t>Media Public</a:t>
            </a:r>
            <a:endParaRPr lang="en" dirty="0">
              <a:solidFill>
                <a:schemeClr val="accent5"/>
              </a:solidFill>
              <a:latin typeface="+mj-lt"/>
            </a:endParaRPr>
          </a:p>
        </p:txBody>
      </p:sp>
      <p:sp>
        <p:nvSpPr>
          <p:cNvPr id="55" name="Shape 55"/>
          <p:cNvSpPr txBox="1">
            <a:spLocks noGrp="1"/>
          </p:cNvSpPr>
          <p:nvPr>
            <p:ph type="subTitle" idx="1"/>
          </p:nvPr>
        </p:nvSpPr>
        <p:spPr>
          <a:xfrm>
            <a:off x="311700" y="2834125"/>
            <a:ext cx="8520599" cy="792600"/>
          </a:xfrm>
          <a:prstGeom prst="rect">
            <a:avLst/>
          </a:prstGeom>
        </p:spPr>
        <p:txBody>
          <a:bodyPr lIns="91425" tIns="91425" rIns="91425" bIns="91425" anchor="t" anchorCtr="0">
            <a:noAutofit/>
          </a:bodyPr>
          <a:lstStyle/>
          <a:p>
            <a:pPr lvl="0">
              <a:spcBef>
                <a:spcPts val="0"/>
              </a:spcBef>
              <a:buNone/>
            </a:pPr>
            <a:r>
              <a:rPr lang="en-US" sz="1800" dirty="0" smtClean="0">
                <a:latin typeface="+mn-lt"/>
              </a:rPr>
              <a:t>A public intranet for public media</a:t>
            </a:r>
            <a:endParaRPr sz="1800" dirty="0">
              <a:latin typeface="+mn-lt"/>
            </a:endParaRP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pic>
        <p:nvPicPr>
          <p:cNvPr id="1034" name="Picture 10" descr="https://avatars2.githubusercontent.com/u/697801?v=3&amp;s=460"/>
          <p:cNvPicPr>
            <a:picLocks noChangeAspect="1" noChangeArrowheads="1"/>
          </p:cNvPicPr>
          <p:nvPr/>
        </p:nvPicPr>
        <p:blipFill rotWithShape="1">
          <a:blip r:embed="rId3">
            <a:extLst>
              <a:ext uri="{28A0092B-C50C-407E-A947-70E740481C1C}">
                <a14:useLocalDpi xmlns:a14="http://schemas.microsoft.com/office/drawing/2010/main" val="0"/>
              </a:ext>
            </a:extLst>
          </a:blip>
          <a:srcRect l="44664" t="2010" r="3453" b="46107"/>
          <a:stretch/>
        </p:blipFill>
        <p:spPr bwMode="auto">
          <a:xfrm>
            <a:off x="3274830" y="1417222"/>
            <a:ext cx="1142999" cy="1143000"/>
          </a:xfrm>
          <a:prstGeom prst="rect">
            <a:avLst/>
          </a:prstGeom>
          <a:noFill/>
          <a:extLst>
            <a:ext uri="{909E8E84-426E-40DD-AFC4-6F175D3DCCD1}">
              <a14:hiddenFill xmlns:a14="http://schemas.microsoft.com/office/drawing/2010/main">
                <a:solidFill>
                  <a:srgbClr val="FFFFFF"/>
                </a:solidFill>
              </a14:hiddenFill>
            </a:ext>
          </a:extLst>
        </p:spPr>
      </p:pic>
      <p:sp>
        <p:nvSpPr>
          <p:cNvPr id="78" name="Shape 7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The Team</a:t>
            </a:r>
          </a:p>
        </p:txBody>
      </p:sp>
      <p:pic>
        <p:nvPicPr>
          <p:cNvPr id="1026" name="Picture 2" descr="http://geekadelphia.com/wp-content/uploads/2012/11/melodyowl-1024x682.jpg"/>
          <p:cNvPicPr>
            <a:picLocks noChangeAspect="1" noChangeArrowheads="1"/>
          </p:cNvPicPr>
          <p:nvPr/>
        </p:nvPicPr>
        <p:blipFill rotWithShape="1">
          <a:blip r:embed="rId4">
            <a:extLst>
              <a:ext uri="{28A0092B-C50C-407E-A947-70E740481C1C}">
                <a14:useLocalDpi xmlns:a14="http://schemas.microsoft.com/office/drawing/2010/main" val="0"/>
              </a:ext>
            </a:extLst>
          </a:blip>
          <a:srcRect l="36650" t="3867" r="1033" b="2566"/>
          <a:stretch/>
        </p:blipFill>
        <p:spPr bwMode="auto">
          <a:xfrm>
            <a:off x="372152"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edia.licdn.com/mpr/mpr/shrinknp_400_400/AAEAAQAAAAAAAASwAAAAJDk1ZmY0NTYxLTYwYjUtNGNlNy04MmI0LWQ4YmU4OTU1M2UwOA.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4829" y="2959720"/>
            <a:ext cx="1142999"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avatars1.githubusercontent.com/u/636610?v=3&amp;s=46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7510"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media.licdn.com/mpr/mpr/shrinknp_200_200/p/8/005/04e/3ec/09d69ce.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77510" y="2959719"/>
            <a:ext cx="1143000" cy="11430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8">
            <a:extLst>
              <a:ext uri="{28A0092B-C50C-407E-A947-70E740481C1C}">
                <a14:useLocalDpi xmlns:a14="http://schemas.microsoft.com/office/drawing/2010/main" val="0"/>
              </a:ext>
            </a:extLst>
          </a:blip>
          <a:srcRect l="21718" t="10558" r="36678" b="27037"/>
          <a:stretch/>
        </p:blipFill>
        <p:spPr>
          <a:xfrm>
            <a:off x="372152" y="2959720"/>
            <a:ext cx="1143000" cy="1143000"/>
          </a:xfrm>
          <a:prstGeom prst="rect">
            <a:avLst/>
          </a:prstGeom>
        </p:spPr>
      </p:pic>
      <p:sp>
        <p:nvSpPr>
          <p:cNvPr id="5" name="TextBox 4"/>
          <p:cNvSpPr txBox="1"/>
          <p:nvPr/>
        </p:nvSpPr>
        <p:spPr>
          <a:xfrm>
            <a:off x="1515149" y="1417222"/>
            <a:ext cx="1650215" cy="523220"/>
          </a:xfrm>
          <a:prstGeom prst="rect">
            <a:avLst/>
          </a:prstGeom>
          <a:noFill/>
        </p:spPr>
        <p:txBody>
          <a:bodyPr wrap="square" rtlCol="0">
            <a:spAutoFit/>
          </a:bodyPr>
          <a:lstStyle/>
          <a:p>
            <a:r>
              <a:rPr lang="en-US" dirty="0" smtClean="0">
                <a:solidFill>
                  <a:schemeClr val="tx1">
                    <a:lumMod val="75000"/>
                    <a:lumOff val="25000"/>
                  </a:schemeClr>
                </a:solidFill>
                <a:latin typeface="+mn-lt"/>
              </a:rPr>
              <a:t>Melody Kramer</a:t>
            </a:r>
          </a:p>
          <a:p>
            <a:r>
              <a:rPr lang="en-US" dirty="0" smtClean="0">
                <a:solidFill>
                  <a:schemeClr val="tx1">
                    <a:lumMod val="75000"/>
                    <a:lumOff val="25000"/>
                  </a:schemeClr>
                </a:solidFill>
                <a:latin typeface="+mn-lt"/>
              </a:rPr>
              <a:t>Product, Content</a:t>
            </a:r>
            <a:endParaRPr lang="en-US" dirty="0">
              <a:solidFill>
                <a:schemeClr val="tx1">
                  <a:lumMod val="75000"/>
                  <a:lumOff val="25000"/>
                </a:schemeClr>
              </a:solidFill>
              <a:latin typeface="+mn-lt"/>
            </a:endParaRPr>
          </a:p>
        </p:txBody>
      </p:sp>
      <p:sp>
        <p:nvSpPr>
          <p:cNvPr id="14" name="TextBox 13"/>
          <p:cNvSpPr txBox="1"/>
          <p:nvPr/>
        </p:nvSpPr>
        <p:spPr>
          <a:xfrm>
            <a:off x="1515149" y="2959719"/>
            <a:ext cx="1650215" cy="523220"/>
          </a:xfrm>
          <a:prstGeom prst="rect">
            <a:avLst/>
          </a:prstGeom>
          <a:noFill/>
        </p:spPr>
        <p:txBody>
          <a:bodyPr wrap="square" rtlCol="0">
            <a:spAutoFit/>
          </a:bodyPr>
          <a:lstStyle/>
          <a:p>
            <a:r>
              <a:rPr lang="en-US" dirty="0" smtClean="0">
                <a:solidFill>
                  <a:schemeClr val="tx1">
                    <a:lumMod val="75000"/>
                    <a:lumOff val="25000"/>
                  </a:schemeClr>
                </a:solidFill>
                <a:latin typeface="+mn-lt"/>
              </a:rPr>
              <a:t>Nikki Lee</a:t>
            </a:r>
          </a:p>
          <a:p>
            <a:r>
              <a:rPr lang="en-US" dirty="0" smtClean="0">
                <a:solidFill>
                  <a:schemeClr val="tx1">
                    <a:lumMod val="75000"/>
                    <a:lumOff val="25000"/>
                  </a:schemeClr>
                </a:solidFill>
                <a:latin typeface="+mn-lt"/>
              </a:rPr>
              <a:t>Product Designer</a:t>
            </a:r>
            <a:endParaRPr lang="en-US" dirty="0">
              <a:solidFill>
                <a:schemeClr val="tx1">
                  <a:lumMod val="75000"/>
                  <a:lumOff val="25000"/>
                </a:schemeClr>
              </a:solidFill>
              <a:latin typeface="+mn-lt"/>
            </a:endParaRPr>
          </a:p>
        </p:txBody>
      </p:sp>
      <p:sp>
        <p:nvSpPr>
          <p:cNvPr id="15" name="TextBox 14"/>
          <p:cNvSpPr txBox="1"/>
          <p:nvPr/>
        </p:nvSpPr>
        <p:spPr>
          <a:xfrm>
            <a:off x="4417828" y="1417222"/>
            <a:ext cx="1650215" cy="523220"/>
          </a:xfrm>
          <a:prstGeom prst="rect">
            <a:avLst/>
          </a:prstGeom>
          <a:noFill/>
        </p:spPr>
        <p:txBody>
          <a:bodyPr wrap="square" rtlCol="0">
            <a:spAutoFit/>
          </a:bodyPr>
          <a:lstStyle/>
          <a:p>
            <a:r>
              <a:rPr lang="en-US" dirty="0" smtClean="0">
                <a:solidFill>
                  <a:schemeClr val="tx1">
                    <a:lumMod val="75000"/>
                    <a:lumOff val="25000"/>
                  </a:schemeClr>
                </a:solidFill>
                <a:latin typeface="+mn-lt"/>
              </a:rPr>
              <a:t>Gabe </a:t>
            </a:r>
            <a:r>
              <a:rPr lang="en-US" dirty="0" err="1" smtClean="0">
                <a:solidFill>
                  <a:schemeClr val="tx1">
                    <a:lumMod val="75000"/>
                    <a:lumOff val="25000"/>
                  </a:schemeClr>
                </a:solidFill>
                <a:latin typeface="+mn-lt"/>
              </a:rPr>
              <a:t>Isman</a:t>
            </a:r>
            <a:endParaRPr lang="en-US" dirty="0" smtClean="0">
              <a:solidFill>
                <a:schemeClr val="tx1">
                  <a:lumMod val="75000"/>
                  <a:lumOff val="25000"/>
                </a:schemeClr>
              </a:solidFill>
              <a:latin typeface="+mn-lt"/>
            </a:endParaRPr>
          </a:p>
          <a:p>
            <a:r>
              <a:rPr lang="en-US" dirty="0" smtClean="0">
                <a:solidFill>
                  <a:schemeClr val="tx1">
                    <a:lumMod val="75000"/>
                    <a:lumOff val="25000"/>
                  </a:schemeClr>
                </a:solidFill>
                <a:latin typeface="+mn-lt"/>
              </a:rPr>
              <a:t>Developer</a:t>
            </a:r>
            <a:endParaRPr lang="en-US" dirty="0">
              <a:solidFill>
                <a:schemeClr val="tx1">
                  <a:lumMod val="75000"/>
                  <a:lumOff val="25000"/>
                </a:schemeClr>
              </a:solidFill>
              <a:latin typeface="+mn-lt"/>
            </a:endParaRPr>
          </a:p>
        </p:txBody>
      </p:sp>
      <p:sp>
        <p:nvSpPr>
          <p:cNvPr id="16" name="TextBox 15"/>
          <p:cNvSpPr txBox="1"/>
          <p:nvPr/>
        </p:nvSpPr>
        <p:spPr>
          <a:xfrm>
            <a:off x="4417827" y="2959719"/>
            <a:ext cx="1650215" cy="523220"/>
          </a:xfrm>
          <a:prstGeom prst="rect">
            <a:avLst/>
          </a:prstGeom>
          <a:noFill/>
        </p:spPr>
        <p:txBody>
          <a:bodyPr wrap="square" rtlCol="0">
            <a:spAutoFit/>
          </a:bodyPr>
          <a:lstStyle/>
          <a:p>
            <a:r>
              <a:rPr lang="en-US" dirty="0" smtClean="0">
                <a:solidFill>
                  <a:schemeClr val="tx1">
                    <a:lumMod val="75000"/>
                    <a:lumOff val="25000"/>
                  </a:schemeClr>
                </a:solidFill>
                <a:latin typeface="+mn-lt"/>
              </a:rPr>
              <a:t>Tim Duffy</a:t>
            </a:r>
          </a:p>
          <a:p>
            <a:r>
              <a:rPr lang="en-US" dirty="0" smtClean="0">
                <a:solidFill>
                  <a:schemeClr val="tx1">
                    <a:lumMod val="75000"/>
                    <a:lumOff val="25000"/>
                  </a:schemeClr>
                </a:solidFill>
                <a:latin typeface="+mn-lt"/>
              </a:rPr>
              <a:t>Developer</a:t>
            </a:r>
            <a:endParaRPr lang="en-US" dirty="0">
              <a:solidFill>
                <a:schemeClr val="tx1">
                  <a:lumMod val="75000"/>
                  <a:lumOff val="25000"/>
                </a:schemeClr>
              </a:solidFill>
              <a:latin typeface="+mn-lt"/>
            </a:endParaRPr>
          </a:p>
        </p:txBody>
      </p:sp>
      <p:sp>
        <p:nvSpPr>
          <p:cNvPr id="17" name="TextBox 16"/>
          <p:cNvSpPr txBox="1"/>
          <p:nvPr/>
        </p:nvSpPr>
        <p:spPr>
          <a:xfrm>
            <a:off x="7320510" y="1417221"/>
            <a:ext cx="1650215" cy="523220"/>
          </a:xfrm>
          <a:prstGeom prst="rect">
            <a:avLst/>
          </a:prstGeom>
          <a:noFill/>
        </p:spPr>
        <p:txBody>
          <a:bodyPr wrap="square" rtlCol="0">
            <a:spAutoFit/>
          </a:bodyPr>
          <a:lstStyle/>
          <a:p>
            <a:r>
              <a:rPr lang="en-US" dirty="0" smtClean="0">
                <a:solidFill>
                  <a:schemeClr val="tx1">
                    <a:lumMod val="75000"/>
                    <a:lumOff val="25000"/>
                  </a:schemeClr>
                </a:solidFill>
                <a:latin typeface="+mn-lt"/>
              </a:rPr>
              <a:t>Ryan Brown</a:t>
            </a:r>
          </a:p>
          <a:p>
            <a:r>
              <a:rPr lang="en-US" dirty="0" smtClean="0">
                <a:solidFill>
                  <a:schemeClr val="tx1">
                    <a:lumMod val="75000"/>
                    <a:lumOff val="25000"/>
                  </a:schemeClr>
                </a:solidFill>
                <a:latin typeface="+mn-lt"/>
              </a:rPr>
              <a:t>Developer</a:t>
            </a:r>
            <a:endParaRPr lang="en-US" dirty="0">
              <a:solidFill>
                <a:schemeClr val="tx1">
                  <a:lumMod val="75000"/>
                  <a:lumOff val="25000"/>
                </a:schemeClr>
              </a:solidFill>
              <a:latin typeface="+mn-lt"/>
            </a:endParaRPr>
          </a:p>
        </p:txBody>
      </p:sp>
      <p:sp>
        <p:nvSpPr>
          <p:cNvPr id="18" name="TextBox 17"/>
          <p:cNvSpPr txBox="1"/>
          <p:nvPr/>
        </p:nvSpPr>
        <p:spPr>
          <a:xfrm>
            <a:off x="7320510" y="2959719"/>
            <a:ext cx="1650215" cy="523220"/>
          </a:xfrm>
          <a:prstGeom prst="rect">
            <a:avLst/>
          </a:prstGeom>
          <a:noFill/>
        </p:spPr>
        <p:txBody>
          <a:bodyPr wrap="square" rtlCol="0">
            <a:spAutoFit/>
          </a:bodyPr>
          <a:lstStyle/>
          <a:p>
            <a:r>
              <a:rPr lang="en-US" dirty="0" smtClean="0">
                <a:solidFill>
                  <a:schemeClr val="tx1">
                    <a:lumMod val="75000"/>
                    <a:lumOff val="25000"/>
                  </a:schemeClr>
                </a:solidFill>
                <a:latin typeface="+mn-lt"/>
              </a:rPr>
              <a:t>Isaac </a:t>
            </a:r>
            <a:r>
              <a:rPr lang="en-US" dirty="0" err="1" smtClean="0">
                <a:solidFill>
                  <a:schemeClr val="tx1">
                    <a:lumMod val="75000"/>
                    <a:lumOff val="25000"/>
                  </a:schemeClr>
                </a:solidFill>
                <a:latin typeface="+mn-lt"/>
              </a:rPr>
              <a:t>Moldofsky</a:t>
            </a:r>
            <a:endParaRPr lang="en-US" dirty="0" smtClean="0">
              <a:solidFill>
                <a:schemeClr val="tx1">
                  <a:lumMod val="75000"/>
                  <a:lumOff val="25000"/>
                </a:schemeClr>
              </a:solidFill>
              <a:latin typeface="+mn-lt"/>
            </a:endParaRPr>
          </a:p>
          <a:p>
            <a:r>
              <a:rPr lang="en-US" dirty="0" smtClean="0">
                <a:solidFill>
                  <a:schemeClr val="tx1">
                    <a:lumMod val="75000"/>
                    <a:lumOff val="25000"/>
                  </a:schemeClr>
                </a:solidFill>
                <a:latin typeface="+mn-lt"/>
              </a:rPr>
              <a:t>Developer</a:t>
            </a:r>
            <a:endParaRPr lang="en-US" dirty="0">
              <a:solidFill>
                <a:schemeClr val="tx1">
                  <a:lumMod val="75000"/>
                  <a:lumOff val="25000"/>
                </a:schemeClr>
              </a:solidFill>
              <a:latin typeface="+mn-lt"/>
            </a:endParaRPr>
          </a:p>
        </p:txBody>
      </p:sp>
    </p:spTree>
    <p:extLst>
      <p:ext uri="{BB962C8B-B14F-4D97-AF65-F5344CB8AC3E}">
        <p14:creationId xmlns:p14="http://schemas.microsoft.com/office/powerpoint/2010/main" val="4205563958"/>
      </p:ext>
    </p:extLst>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77"/>
        <p:cNvGrpSpPr/>
        <p:nvPr/>
      </p:nvGrpSpPr>
      <p:grpSpPr>
        <a:xfrm>
          <a:off x="0" y="0"/>
          <a:ext cx="0" cy="0"/>
          <a:chOff x="0" y="0"/>
          <a:chExt cx="0" cy="0"/>
        </a:xfrm>
      </p:grpSpPr>
      <p:pic>
        <p:nvPicPr>
          <p:cNvPr id="1034" name="Picture 10" descr="https://avatars2.githubusercontent.com/u/697801?v=3&amp;s=460"/>
          <p:cNvPicPr>
            <a:picLocks noChangeAspect="1" noChangeArrowheads="1"/>
          </p:cNvPicPr>
          <p:nvPr/>
        </p:nvPicPr>
        <p:blipFill rotWithShape="1">
          <a:blip r:embed="rId3">
            <a:extLst>
              <a:ext uri="{28A0092B-C50C-407E-A947-70E740481C1C}">
                <a14:useLocalDpi xmlns:a14="http://schemas.microsoft.com/office/drawing/2010/main" val="0"/>
              </a:ext>
            </a:extLst>
          </a:blip>
          <a:srcRect l="44664" t="2010" r="3453" b="46107"/>
          <a:stretch/>
        </p:blipFill>
        <p:spPr bwMode="auto">
          <a:xfrm>
            <a:off x="3274830" y="1417222"/>
            <a:ext cx="1142999" cy="1143000"/>
          </a:xfrm>
          <a:prstGeom prst="rect">
            <a:avLst/>
          </a:prstGeom>
          <a:noFill/>
          <a:extLst>
            <a:ext uri="{909E8E84-426E-40DD-AFC4-6F175D3DCCD1}">
              <a14:hiddenFill xmlns:a14="http://schemas.microsoft.com/office/drawing/2010/main">
                <a:solidFill>
                  <a:srgbClr val="FFFFFF"/>
                </a:solidFill>
              </a14:hiddenFill>
            </a:ext>
          </a:extLst>
        </p:spPr>
      </p:pic>
      <p:sp>
        <p:nvSpPr>
          <p:cNvPr id="78" name="Shape 7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smtClean="0">
                <a:latin typeface="+mj-lt"/>
              </a:rPr>
              <a:t>How we found each other</a:t>
            </a:r>
            <a:endParaRPr lang="en" dirty="0">
              <a:latin typeface="+mj-lt"/>
            </a:endParaRPr>
          </a:p>
        </p:txBody>
      </p:sp>
      <p:pic>
        <p:nvPicPr>
          <p:cNvPr id="1026" name="Picture 2" descr="http://geekadelphia.com/wp-content/uploads/2012/11/melodyowl-1024x682.jpg"/>
          <p:cNvPicPr>
            <a:picLocks noChangeAspect="1" noChangeArrowheads="1"/>
          </p:cNvPicPr>
          <p:nvPr/>
        </p:nvPicPr>
        <p:blipFill rotWithShape="1">
          <a:blip r:embed="rId4">
            <a:extLst>
              <a:ext uri="{28A0092B-C50C-407E-A947-70E740481C1C}">
                <a14:useLocalDpi xmlns:a14="http://schemas.microsoft.com/office/drawing/2010/main" val="0"/>
              </a:ext>
            </a:extLst>
          </a:blip>
          <a:srcRect l="36650" t="3867" r="1033" b="2566"/>
          <a:stretch/>
        </p:blipFill>
        <p:spPr bwMode="auto">
          <a:xfrm>
            <a:off x="372152"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edia.licdn.com/mpr/mpr/shrinknp_400_400/AAEAAQAAAAAAAASwAAAAJDk1ZmY0NTYxLTYwYjUtNGNlNy04MmI0LWQ4YmU4OTU1M2UwOA.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4829" y="2959720"/>
            <a:ext cx="1142999"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avatars1.githubusercontent.com/u/636610?v=3&amp;s=46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7510"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media.licdn.com/mpr/mpr/shrinknp_200_200/p/8/005/04e/3ec/09d69ce.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77510" y="2959719"/>
            <a:ext cx="1143000" cy="11430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8">
            <a:extLst>
              <a:ext uri="{28A0092B-C50C-407E-A947-70E740481C1C}">
                <a14:useLocalDpi xmlns:a14="http://schemas.microsoft.com/office/drawing/2010/main" val="0"/>
              </a:ext>
            </a:extLst>
          </a:blip>
          <a:srcRect l="21718" t="10558" r="36678" b="27037"/>
          <a:stretch/>
        </p:blipFill>
        <p:spPr>
          <a:xfrm>
            <a:off x="372152" y="2959720"/>
            <a:ext cx="1143000" cy="1143000"/>
          </a:xfrm>
          <a:prstGeom prst="rect">
            <a:avLst/>
          </a:prstGeom>
        </p:spPr>
      </p:pic>
      <p:sp>
        <p:nvSpPr>
          <p:cNvPr id="5" name="TextBox 4"/>
          <p:cNvSpPr txBox="1"/>
          <p:nvPr/>
        </p:nvSpPr>
        <p:spPr>
          <a:xfrm>
            <a:off x="1515149" y="1417222"/>
            <a:ext cx="1650215" cy="954107"/>
          </a:xfrm>
          <a:prstGeom prst="rect">
            <a:avLst/>
          </a:prstGeom>
          <a:noFill/>
        </p:spPr>
        <p:txBody>
          <a:bodyPr wrap="square" rtlCol="0">
            <a:spAutoFit/>
          </a:bodyPr>
          <a:lstStyle/>
          <a:p>
            <a:r>
              <a:rPr lang="en" dirty="0">
                <a:latin typeface="+mn-lt"/>
              </a:rPr>
              <a:t>I reached out the way I normally do: online! And it worked!</a:t>
            </a:r>
            <a:endParaRPr lang="en-US" dirty="0">
              <a:solidFill>
                <a:schemeClr val="tx1">
                  <a:lumMod val="75000"/>
                  <a:lumOff val="25000"/>
                </a:schemeClr>
              </a:solidFill>
              <a:latin typeface="+mn-lt"/>
            </a:endParaRPr>
          </a:p>
        </p:txBody>
      </p:sp>
      <p:sp>
        <p:nvSpPr>
          <p:cNvPr id="23" name="Rectangle 22"/>
          <p:cNvSpPr/>
          <p:nvPr/>
        </p:nvSpPr>
        <p:spPr>
          <a:xfrm>
            <a:off x="311700" y="2770827"/>
            <a:ext cx="7438506" cy="2154771"/>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a:off x="3100768" y="1206616"/>
            <a:ext cx="5040055" cy="1458908"/>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52369603"/>
      </p:ext>
    </p:extLst>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77"/>
        <p:cNvGrpSpPr/>
        <p:nvPr/>
      </p:nvGrpSpPr>
      <p:grpSpPr>
        <a:xfrm>
          <a:off x="0" y="0"/>
          <a:ext cx="0" cy="0"/>
          <a:chOff x="0" y="0"/>
          <a:chExt cx="0" cy="0"/>
        </a:xfrm>
      </p:grpSpPr>
      <p:pic>
        <p:nvPicPr>
          <p:cNvPr id="1034" name="Picture 10" descr="https://avatars2.githubusercontent.com/u/697801?v=3&amp;s=460"/>
          <p:cNvPicPr>
            <a:picLocks noChangeAspect="1" noChangeArrowheads="1"/>
          </p:cNvPicPr>
          <p:nvPr/>
        </p:nvPicPr>
        <p:blipFill rotWithShape="1">
          <a:blip r:embed="rId3">
            <a:extLst>
              <a:ext uri="{28A0092B-C50C-407E-A947-70E740481C1C}">
                <a14:useLocalDpi xmlns:a14="http://schemas.microsoft.com/office/drawing/2010/main" val="0"/>
              </a:ext>
            </a:extLst>
          </a:blip>
          <a:srcRect l="44664" t="2010" r="3453" b="46107"/>
          <a:stretch/>
        </p:blipFill>
        <p:spPr bwMode="auto">
          <a:xfrm>
            <a:off x="3274830" y="1417222"/>
            <a:ext cx="1142999" cy="1143000"/>
          </a:xfrm>
          <a:prstGeom prst="rect">
            <a:avLst/>
          </a:prstGeom>
          <a:noFill/>
          <a:extLst>
            <a:ext uri="{909E8E84-426E-40DD-AFC4-6F175D3DCCD1}">
              <a14:hiddenFill xmlns:a14="http://schemas.microsoft.com/office/drawing/2010/main">
                <a:solidFill>
                  <a:srgbClr val="FFFFFF"/>
                </a:solidFill>
              </a14:hiddenFill>
            </a:ext>
          </a:extLst>
        </p:spPr>
      </p:pic>
      <p:sp>
        <p:nvSpPr>
          <p:cNvPr id="78" name="Shape 7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smtClean="0">
                <a:latin typeface="+mj-lt"/>
              </a:rPr>
              <a:t>How we found each other</a:t>
            </a:r>
            <a:endParaRPr lang="en" dirty="0">
              <a:latin typeface="+mj-lt"/>
            </a:endParaRPr>
          </a:p>
        </p:txBody>
      </p:sp>
      <p:pic>
        <p:nvPicPr>
          <p:cNvPr id="1026" name="Picture 2" descr="http://geekadelphia.com/wp-content/uploads/2012/11/melodyowl-1024x682.jpg"/>
          <p:cNvPicPr>
            <a:picLocks noChangeAspect="1" noChangeArrowheads="1"/>
          </p:cNvPicPr>
          <p:nvPr/>
        </p:nvPicPr>
        <p:blipFill rotWithShape="1">
          <a:blip r:embed="rId4">
            <a:extLst>
              <a:ext uri="{28A0092B-C50C-407E-A947-70E740481C1C}">
                <a14:useLocalDpi xmlns:a14="http://schemas.microsoft.com/office/drawing/2010/main" val="0"/>
              </a:ext>
            </a:extLst>
          </a:blip>
          <a:srcRect l="36650" t="3867" r="1033" b="2566"/>
          <a:stretch/>
        </p:blipFill>
        <p:spPr bwMode="auto">
          <a:xfrm>
            <a:off x="372152"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edia.licdn.com/mpr/mpr/shrinknp_400_400/AAEAAQAAAAAAAASwAAAAJDk1ZmY0NTYxLTYwYjUtNGNlNy04MmI0LWQ4YmU4OTU1M2UwOA.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4829" y="2959720"/>
            <a:ext cx="1142999"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avatars1.githubusercontent.com/u/636610?v=3&amp;s=46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7510"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media.licdn.com/mpr/mpr/shrinknp_200_200/p/8/005/04e/3ec/09d69ce.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77510" y="2959719"/>
            <a:ext cx="1143000" cy="11430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8">
            <a:extLst>
              <a:ext uri="{28A0092B-C50C-407E-A947-70E740481C1C}">
                <a14:useLocalDpi xmlns:a14="http://schemas.microsoft.com/office/drawing/2010/main" val="0"/>
              </a:ext>
            </a:extLst>
          </a:blip>
          <a:srcRect l="21718" t="10558" r="36678" b="27037"/>
          <a:stretch/>
        </p:blipFill>
        <p:spPr>
          <a:xfrm>
            <a:off x="372152" y="2959720"/>
            <a:ext cx="1143000" cy="1143000"/>
          </a:xfrm>
          <a:prstGeom prst="rect">
            <a:avLst/>
          </a:prstGeom>
        </p:spPr>
      </p:pic>
      <p:sp>
        <p:nvSpPr>
          <p:cNvPr id="15" name="TextBox 14"/>
          <p:cNvSpPr txBox="1"/>
          <p:nvPr/>
        </p:nvSpPr>
        <p:spPr>
          <a:xfrm>
            <a:off x="4417828" y="1417222"/>
            <a:ext cx="1650215" cy="1384995"/>
          </a:xfrm>
          <a:prstGeom prst="rect">
            <a:avLst/>
          </a:prstGeom>
          <a:noFill/>
        </p:spPr>
        <p:txBody>
          <a:bodyPr wrap="square" rtlCol="0">
            <a:spAutoFit/>
          </a:bodyPr>
          <a:lstStyle/>
          <a:p>
            <a:r>
              <a:rPr lang="en-US" dirty="0">
                <a:solidFill>
                  <a:schemeClr val="tx1">
                    <a:lumMod val="75000"/>
                    <a:lumOff val="25000"/>
                  </a:schemeClr>
                </a:solidFill>
                <a:latin typeface="+mn-lt"/>
              </a:rPr>
              <a:t>Melody wrote a blog post about this cool idea to help public media stations. I wanted to help.</a:t>
            </a:r>
          </a:p>
        </p:txBody>
      </p:sp>
      <p:sp>
        <p:nvSpPr>
          <p:cNvPr id="19" name="Rectangle 18"/>
          <p:cNvSpPr/>
          <p:nvPr/>
        </p:nvSpPr>
        <p:spPr>
          <a:xfrm>
            <a:off x="311700" y="2770827"/>
            <a:ext cx="7438506" cy="2154771"/>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6068043" y="1206616"/>
            <a:ext cx="2072780" cy="1458908"/>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185376" y="1164821"/>
            <a:ext cx="2072780" cy="1458908"/>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7928813"/>
      </p:ext>
    </p:extLst>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77"/>
        <p:cNvGrpSpPr/>
        <p:nvPr/>
      </p:nvGrpSpPr>
      <p:grpSpPr>
        <a:xfrm>
          <a:off x="0" y="0"/>
          <a:ext cx="0" cy="0"/>
          <a:chOff x="0" y="0"/>
          <a:chExt cx="0" cy="0"/>
        </a:xfrm>
      </p:grpSpPr>
      <p:pic>
        <p:nvPicPr>
          <p:cNvPr id="1034" name="Picture 10" descr="https://avatars2.githubusercontent.com/u/697801?v=3&amp;s=460"/>
          <p:cNvPicPr>
            <a:picLocks noChangeAspect="1" noChangeArrowheads="1"/>
          </p:cNvPicPr>
          <p:nvPr/>
        </p:nvPicPr>
        <p:blipFill rotWithShape="1">
          <a:blip r:embed="rId3">
            <a:extLst>
              <a:ext uri="{28A0092B-C50C-407E-A947-70E740481C1C}">
                <a14:useLocalDpi xmlns:a14="http://schemas.microsoft.com/office/drawing/2010/main" val="0"/>
              </a:ext>
            </a:extLst>
          </a:blip>
          <a:srcRect l="44664" t="2010" r="3453" b="46107"/>
          <a:stretch/>
        </p:blipFill>
        <p:spPr bwMode="auto">
          <a:xfrm>
            <a:off x="3274830" y="1417222"/>
            <a:ext cx="1142999" cy="1143000"/>
          </a:xfrm>
          <a:prstGeom prst="rect">
            <a:avLst/>
          </a:prstGeom>
          <a:noFill/>
          <a:extLst>
            <a:ext uri="{909E8E84-426E-40DD-AFC4-6F175D3DCCD1}">
              <a14:hiddenFill xmlns:a14="http://schemas.microsoft.com/office/drawing/2010/main">
                <a:solidFill>
                  <a:srgbClr val="FFFFFF"/>
                </a:solidFill>
              </a14:hiddenFill>
            </a:ext>
          </a:extLst>
        </p:spPr>
      </p:pic>
      <p:sp>
        <p:nvSpPr>
          <p:cNvPr id="78" name="Shape 7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smtClean="0">
                <a:latin typeface="+mj-lt"/>
              </a:rPr>
              <a:t>How we found each other</a:t>
            </a:r>
            <a:endParaRPr lang="en" dirty="0">
              <a:latin typeface="+mj-lt"/>
            </a:endParaRPr>
          </a:p>
        </p:txBody>
      </p:sp>
      <p:pic>
        <p:nvPicPr>
          <p:cNvPr id="1026" name="Picture 2" descr="http://geekadelphia.com/wp-content/uploads/2012/11/melodyowl-1024x682.jpg"/>
          <p:cNvPicPr>
            <a:picLocks noChangeAspect="1" noChangeArrowheads="1"/>
          </p:cNvPicPr>
          <p:nvPr/>
        </p:nvPicPr>
        <p:blipFill rotWithShape="1">
          <a:blip r:embed="rId4">
            <a:extLst>
              <a:ext uri="{28A0092B-C50C-407E-A947-70E740481C1C}">
                <a14:useLocalDpi xmlns:a14="http://schemas.microsoft.com/office/drawing/2010/main" val="0"/>
              </a:ext>
            </a:extLst>
          </a:blip>
          <a:srcRect l="36650" t="3867" r="1033" b="2566"/>
          <a:stretch/>
        </p:blipFill>
        <p:spPr bwMode="auto">
          <a:xfrm>
            <a:off x="372152"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edia.licdn.com/mpr/mpr/shrinknp_400_400/AAEAAQAAAAAAAASwAAAAJDk1ZmY0NTYxLTYwYjUtNGNlNy04MmI0LWQ4YmU4OTU1M2UwOA.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4829" y="2959720"/>
            <a:ext cx="1142999"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avatars1.githubusercontent.com/u/636610?v=3&amp;s=46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7510"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media.licdn.com/mpr/mpr/shrinknp_200_200/p/8/005/04e/3ec/09d69ce.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77510" y="2959719"/>
            <a:ext cx="1143000" cy="11430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8">
            <a:extLst>
              <a:ext uri="{28A0092B-C50C-407E-A947-70E740481C1C}">
                <a14:useLocalDpi xmlns:a14="http://schemas.microsoft.com/office/drawing/2010/main" val="0"/>
              </a:ext>
            </a:extLst>
          </a:blip>
          <a:srcRect l="21718" t="10558" r="36678" b="27037"/>
          <a:stretch/>
        </p:blipFill>
        <p:spPr>
          <a:xfrm>
            <a:off x="372152" y="2959720"/>
            <a:ext cx="1143000" cy="1143000"/>
          </a:xfrm>
          <a:prstGeom prst="rect">
            <a:avLst/>
          </a:prstGeom>
        </p:spPr>
      </p:pic>
      <p:sp>
        <p:nvSpPr>
          <p:cNvPr id="17" name="TextBox 16"/>
          <p:cNvSpPr txBox="1"/>
          <p:nvPr/>
        </p:nvSpPr>
        <p:spPr>
          <a:xfrm>
            <a:off x="7320510" y="1417221"/>
            <a:ext cx="1650215" cy="1169551"/>
          </a:xfrm>
          <a:prstGeom prst="rect">
            <a:avLst/>
          </a:prstGeom>
          <a:noFill/>
        </p:spPr>
        <p:txBody>
          <a:bodyPr wrap="square" rtlCol="0">
            <a:spAutoFit/>
          </a:bodyPr>
          <a:lstStyle/>
          <a:p>
            <a:r>
              <a:rPr lang="en-US" dirty="0">
                <a:solidFill>
                  <a:schemeClr val="tx1">
                    <a:lumMod val="75000"/>
                    <a:lumOff val="25000"/>
                  </a:schemeClr>
                </a:solidFill>
                <a:latin typeface="+mn-lt"/>
              </a:rPr>
              <a:t>Helped with one of Tim’s other civic projects and joined to build this one.</a:t>
            </a:r>
          </a:p>
        </p:txBody>
      </p:sp>
      <p:sp>
        <p:nvSpPr>
          <p:cNvPr id="19" name="Rectangle 18"/>
          <p:cNvSpPr/>
          <p:nvPr/>
        </p:nvSpPr>
        <p:spPr>
          <a:xfrm>
            <a:off x="239697" y="1272542"/>
            <a:ext cx="4643021" cy="1458908"/>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311700" y="2770827"/>
            <a:ext cx="7438506" cy="2154771"/>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29230718"/>
      </p:ext>
    </p:extLst>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77"/>
        <p:cNvGrpSpPr/>
        <p:nvPr/>
      </p:nvGrpSpPr>
      <p:grpSpPr>
        <a:xfrm>
          <a:off x="0" y="0"/>
          <a:ext cx="0" cy="0"/>
          <a:chOff x="0" y="0"/>
          <a:chExt cx="0" cy="0"/>
        </a:xfrm>
      </p:grpSpPr>
      <p:pic>
        <p:nvPicPr>
          <p:cNvPr id="1034" name="Picture 10" descr="https://avatars2.githubusercontent.com/u/697801?v=3&amp;s=460"/>
          <p:cNvPicPr>
            <a:picLocks noChangeAspect="1" noChangeArrowheads="1"/>
          </p:cNvPicPr>
          <p:nvPr/>
        </p:nvPicPr>
        <p:blipFill rotWithShape="1">
          <a:blip r:embed="rId3">
            <a:extLst>
              <a:ext uri="{28A0092B-C50C-407E-A947-70E740481C1C}">
                <a14:useLocalDpi xmlns:a14="http://schemas.microsoft.com/office/drawing/2010/main" val="0"/>
              </a:ext>
            </a:extLst>
          </a:blip>
          <a:srcRect l="44664" t="2010" r="3453" b="46107"/>
          <a:stretch/>
        </p:blipFill>
        <p:spPr bwMode="auto">
          <a:xfrm>
            <a:off x="3274830" y="1417222"/>
            <a:ext cx="1142999" cy="1143000"/>
          </a:xfrm>
          <a:prstGeom prst="rect">
            <a:avLst/>
          </a:prstGeom>
          <a:noFill/>
          <a:extLst>
            <a:ext uri="{909E8E84-426E-40DD-AFC4-6F175D3DCCD1}">
              <a14:hiddenFill xmlns:a14="http://schemas.microsoft.com/office/drawing/2010/main">
                <a:solidFill>
                  <a:srgbClr val="FFFFFF"/>
                </a:solidFill>
              </a14:hiddenFill>
            </a:ext>
          </a:extLst>
        </p:spPr>
      </p:pic>
      <p:sp>
        <p:nvSpPr>
          <p:cNvPr id="78" name="Shape 7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smtClean="0">
                <a:latin typeface="+mj-lt"/>
              </a:rPr>
              <a:t>How we found each other</a:t>
            </a:r>
            <a:endParaRPr lang="en" dirty="0">
              <a:latin typeface="+mj-lt"/>
            </a:endParaRPr>
          </a:p>
        </p:txBody>
      </p:sp>
      <p:pic>
        <p:nvPicPr>
          <p:cNvPr id="1026" name="Picture 2" descr="http://geekadelphia.com/wp-content/uploads/2012/11/melodyowl-1024x682.jpg"/>
          <p:cNvPicPr>
            <a:picLocks noChangeAspect="1" noChangeArrowheads="1"/>
          </p:cNvPicPr>
          <p:nvPr/>
        </p:nvPicPr>
        <p:blipFill rotWithShape="1">
          <a:blip r:embed="rId4">
            <a:extLst>
              <a:ext uri="{28A0092B-C50C-407E-A947-70E740481C1C}">
                <a14:useLocalDpi xmlns:a14="http://schemas.microsoft.com/office/drawing/2010/main" val="0"/>
              </a:ext>
            </a:extLst>
          </a:blip>
          <a:srcRect l="36650" t="3867" r="1033" b="2566"/>
          <a:stretch/>
        </p:blipFill>
        <p:spPr bwMode="auto">
          <a:xfrm>
            <a:off x="372152"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edia.licdn.com/mpr/mpr/shrinknp_400_400/AAEAAQAAAAAAAASwAAAAJDk1ZmY0NTYxLTYwYjUtNGNlNy04MmI0LWQ4YmU4OTU1M2UwOA.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4829" y="2959720"/>
            <a:ext cx="1142999"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avatars1.githubusercontent.com/u/636610?v=3&amp;s=46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7510"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media.licdn.com/mpr/mpr/shrinknp_200_200/p/8/005/04e/3ec/09d69ce.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77510" y="2959719"/>
            <a:ext cx="1143000" cy="11430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8">
            <a:extLst>
              <a:ext uri="{28A0092B-C50C-407E-A947-70E740481C1C}">
                <a14:useLocalDpi xmlns:a14="http://schemas.microsoft.com/office/drawing/2010/main" val="0"/>
              </a:ext>
            </a:extLst>
          </a:blip>
          <a:srcRect l="21718" t="10558" r="36678" b="27037"/>
          <a:stretch/>
        </p:blipFill>
        <p:spPr>
          <a:xfrm>
            <a:off x="372152" y="2959720"/>
            <a:ext cx="1143000" cy="1143000"/>
          </a:xfrm>
          <a:prstGeom prst="rect">
            <a:avLst/>
          </a:prstGeom>
        </p:spPr>
      </p:pic>
      <p:sp>
        <p:nvSpPr>
          <p:cNvPr id="14" name="TextBox 13"/>
          <p:cNvSpPr txBox="1"/>
          <p:nvPr/>
        </p:nvSpPr>
        <p:spPr>
          <a:xfrm>
            <a:off x="1515149" y="2959719"/>
            <a:ext cx="1650215" cy="1600438"/>
          </a:xfrm>
          <a:prstGeom prst="rect">
            <a:avLst/>
          </a:prstGeom>
          <a:noFill/>
        </p:spPr>
        <p:txBody>
          <a:bodyPr wrap="square" rtlCol="0">
            <a:spAutoFit/>
          </a:bodyPr>
          <a:lstStyle/>
          <a:p>
            <a:r>
              <a:rPr lang="en-US" dirty="0">
                <a:solidFill>
                  <a:schemeClr val="tx1">
                    <a:lumMod val="75000"/>
                    <a:lumOff val="25000"/>
                  </a:schemeClr>
                </a:solidFill>
                <a:latin typeface="+mn-lt"/>
              </a:rPr>
              <a:t>Melody tweeted about working on a new project. I was home sick and asked if she needed extra hands.</a:t>
            </a:r>
          </a:p>
        </p:txBody>
      </p:sp>
      <p:sp>
        <p:nvSpPr>
          <p:cNvPr id="19" name="Rectangle 18"/>
          <p:cNvSpPr/>
          <p:nvPr/>
        </p:nvSpPr>
        <p:spPr>
          <a:xfrm>
            <a:off x="311700" y="1376448"/>
            <a:ext cx="7438506" cy="1437773"/>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3165364" y="2812332"/>
            <a:ext cx="4886683" cy="1437773"/>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9361290"/>
      </p:ext>
    </p:extLst>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77"/>
        <p:cNvGrpSpPr/>
        <p:nvPr/>
      </p:nvGrpSpPr>
      <p:grpSpPr>
        <a:xfrm>
          <a:off x="0" y="0"/>
          <a:ext cx="0" cy="0"/>
          <a:chOff x="0" y="0"/>
          <a:chExt cx="0" cy="0"/>
        </a:xfrm>
      </p:grpSpPr>
      <p:pic>
        <p:nvPicPr>
          <p:cNvPr id="1034" name="Picture 10" descr="https://avatars2.githubusercontent.com/u/697801?v=3&amp;s=460"/>
          <p:cNvPicPr>
            <a:picLocks noChangeAspect="1" noChangeArrowheads="1"/>
          </p:cNvPicPr>
          <p:nvPr/>
        </p:nvPicPr>
        <p:blipFill rotWithShape="1">
          <a:blip r:embed="rId3">
            <a:extLst>
              <a:ext uri="{28A0092B-C50C-407E-A947-70E740481C1C}">
                <a14:useLocalDpi xmlns:a14="http://schemas.microsoft.com/office/drawing/2010/main" val="0"/>
              </a:ext>
            </a:extLst>
          </a:blip>
          <a:srcRect l="44664" t="2010" r="3453" b="46107"/>
          <a:stretch/>
        </p:blipFill>
        <p:spPr bwMode="auto">
          <a:xfrm>
            <a:off x="3274830" y="1417222"/>
            <a:ext cx="1142999" cy="1143000"/>
          </a:xfrm>
          <a:prstGeom prst="rect">
            <a:avLst/>
          </a:prstGeom>
          <a:noFill/>
          <a:extLst>
            <a:ext uri="{909E8E84-426E-40DD-AFC4-6F175D3DCCD1}">
              <a14:hiddenFill xmlns:a14="http://schemas.microsoft.com/office/drawing/2010/main">
                <a:solidFill>
                  <a:srgbClr val="FFFFFF"/>
                </a:solidFill>
              </a14:hiddenFill>
            </a:ext>
          </a:extLst>
        </p:spPr>
      </p:pic>
      <p:sp>
        <p:nvSpPr>
          <p:cNvPr id="78" name="Shape 7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smtClean="0">
                <a:latin typeface="+mj-lt"/>
              </a:rPr>
              <a:t>How we found each other</a:t>
            </a:r>
            <a:endParaRPr lang="en" dirty="0">
              <a:latin typeface="+mj-lt"/>
            </a:endParaRPr>
          </a:p>
        </p:txBody>
      </p:sp>
      <p:pic>
        <p:nvPicPr>
          <p:cNvPr id="1026" name="Picture 2" descr="http://geekadelphia.com/wp-content/uploads/2012/11/melodyowl-1024x682.jpg"/>
          <p:cNvPicPr>
            <a:picLocks noChangeAspect="1" noChangeArrowheads="1"/>
          </p:cNvPicPr>
          <p:nvPr/>
        </p:nvPicPr>
        <p:blipFill rotWithShape="1">
          <a:blip r:embed="rId4">
            <a:extLst>
              <a:ext uri="{28A0092B-C50C-407E-A947-70E740481C1C}">
                <a14:useLocalDpi xmlns:a14="http://schemas.microsoft.com/office/drawing/2010/main" val="0"/>
              </a:ext>
            </a:extLst>
          </a:blip>
          <a:srcRect l="36650" t="3867" r="1033" b="2566"/>
          <a:stretch/>
        </p:blipFill>
        <p:spPr bwMode="auto">
          <a:xfrm>
            <a:off x="372152"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edia.licdn.com/mpr/mpr/shrinknp_400_400/AAEAAQAAAAAAAASwAAAAJDk1ZmY0NTYxLTYwYjUtNGNlNy04MmI0LWQ4YmU4OTU1M2UwOA.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4829" y="2959720"/>
            <a:ext cx="1142999"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avatars1.githubusercontent.com/u/636610?v=3&amp;s=46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7510"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media.licdn.com/mpr/mpr/shrinknp_200_200/p/8/005/04e/3ec/09d69ce.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77510" y="2959719"/>
            <a:ext cx="1143000" cy="11430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8">
            <a:extLst>
              <a:ext uri="{28A0092B-C50C-407E-A947-70E740481C1C}">
                <a14:useLocalDpi xmlns:a14="http://schemas.microsoft.com/office/drawing/2010/main" val="0"/>
              </a:ext>
            </a:extLst>
          </a:blip>
          <a:srcRect l="21718" t="10558" r="36678" b="27037"/>
          <a:stretch/>
        </p:blipFill>
        <p:spPr>
          <a:xfrm>
            <a:off x="372152" y="2959720"/>
            <a:ext cx="1143000" cy="1143000"/>
          </a:xfrm>
          <a:prstGeom prst="rect">
            <a:avLst/>
          </a:prstGeom>
        </p:spPr>
      </p:pic>
      <p:sp>
        <p:nvSpPr>
          <p:cNvPr id="16" name="TextBox 15"/>
          <p:cNvSpPr txBox="1"/>
          <p:nvPr/>
        </p:nvSpPr>
        <p:spPr>
          <a:xfrm>
            <a:off x="4417827" y="2959719"/>
            <a:ext cx="1650215" cy="1384995"/>
          </a:xfrm>
          <a:prstGeom prst="rect">
            <a:avLst/>
          </a:prstGeom>
          <a:noFill/>
        </p:spPr>
        <p:txBody>
          <a:bodyPr wrap="square" rtlCol="0">
            <a:spAutoFit/>
          </a:bodyPr>
          <a:lstStyle/>
          <a:p>
            <a:r>
              <a:rPr lang="en-US" dirty="0">
                <a:solidFill>
                  <a:schemeClr val="tx1">
                    <a:lumMod val="75000"/>
                    <a:lumOff val="25000"/>
                  </a:schemeClr>
                </a:solidFill>
                <a:latin typeface="+mn-lt"/>
              </a:rPr>
              <a:t>Melody put out a tweet about “needing 500 volunteers stat”.  I couldn’t resist to find out more.</a:t>
            </a:r>
          </a:p>
        </p:txBody>
      </p:sp>
      <p:sp>
        <p:nvSpPr>
          <p:cNvPr id="19" name="Rectangle 18"/>
          <p:cNvSpPr/>
          <p:nvPr/>
        </p:nvSpPr>
        <p:spPr>
          <a:xfrm>
            <a:off x="311700" y="1376448"/>
            <a:ext cx="7438506" cy="1437773"/>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6068042" y="2812332"/>
            <a:ext cx="1984005" cy="1437773"/>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a:off x="213864" y="2906941"/>
            <a:ext cx="1984005" cy="1437773"/>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612905"/>
      </p:ext>
    </p:extLst>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77"/>
        <p:cNvGrpSpPr/>
        <p:nvPr/>
      </p:nvGrpSpPr>
      <p:grpSpPr>
        <a:xfrm>
          <a:off x="0" y="0"/>
          <a:ext cx="0" cy="0"/>
          <a:chOff x="0" y="0"/>
          <a:chExt cx="0" cy="0"/>
        </a:xfrm>
      </p:grpSpPr>
      <p:pic>
        <p:nvPicPr>
          <p:cNvPr id="1034" name="Picture 10" descr="https://avatars2.githubusercontent.com/u/697801?v=3&amp;s=460"/>
          <p:cNvPicPr>
            <a:picLocks noChangeAspect="1" noChangeArrowheads="1"/>
          </p:cNvPicPr>
          <p:nvPr/>
        </p:nvPicPr>
        <p:blipFill rotWithShape="1">
          <a:blip r:embed="rId3">
            <a:extLst>
              <a:ext uri="{28A0092B-C50C-407E-A947-70E740481C1C}">
                <a14:useLocalDpi xmlns:a14="http://schemas.microsoft.com/office/drawing/2010/main" val="0"/>
              </a:ext>
            </a:extLst>
          </a:blip>
          <a:srcRect l="44664" t="2010" r="3453" b="46107"/>
          <a:stretch/>
        </p:blipFill>
        <p:spPr bwMode="auto">
          <a:xfrm>
            <a:off x="3274830" y="1417222"/>
            <a:ext cx="1142999" cy="1143000"/>
          </a:xfrm>
          <a:prstGeom prst="rect">
            <a:avLst/>
          </a:prstGeom>
          <a:noFill/>
          <a:extLst>
            <a:ext uri="{909E8E84-426E-40DD-AFC4-6F175D3DCCD1}">
              <a14:hiddenFill xmlns:a14="http://schemas.microsoft.com/office/drawing/2010/main">
                <a:solidFill>
                  <a:srgbClr val="FFFFFF"/>
                </a:solidFill>
              </a14:hiddenFill>
            </a:ext>
          </a:extLst>
        </p:spPr>
      </p:pic>
      <p:sp>
        <p:nvSpPr>
          <p:cNvPr id="78" name="Shape 7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smtClean="0">
                <a:latin typeface="+mj-lt"/>
              </a:rPr>
              <a:t>How we found each other</a:t>
            </a:r>
            <a:endParaRPr lang="en" dirty="0">
              <a:latin typeface="+mj-lt"/>
            </a:endParaRPr>
          </a:p>
        </p:txBody>
      </p:sp>
      <p:pic>
        <p:nvPicPr>
          <p:cNvPr id="1026" name="Picture 2" descr="http://geekadelphia.com/wp-content/uploads/2012/11/melodyowl-1024x682.jpg"/>
          <p:cNvPicPr>
            <a:picLocks noChangeAspect="1" noChangeArrowheads="1"/>
          </p:cNvPicPr>
          <p:nvPr/>
        </p:nvPicPr>
        <p:blipFill rotWithShape="1">
          <a:blip r:embed="rId4">
            <a:extLst>
              <a:ext uri="{28A0092B-C50C-407E-A947-70E740481C1C}">
                <a14:useLocalDpi xmlns:a14="http://schemas.microsoft.com/office/drawing/2010/main" val="0"/>
              </a:ext>
            </a:extLst>
          </a:blip>
          <a:srcRect l="36650" t="3867" r="1033" b="2566"/>
          <a:stretch/>
        </p:blipFill>
        <p:spPr bwMode="auto">
          <a:xfrm>
            <a:off x="372152"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media.licdn.com/mpr/mpr/shrinknp_400_400/AAEAAQAAAAAAAASwAAAAJDk1ZmY0NTYxLTYwYjUtNGNlNy04MmI0LWQ4YmU4OTU1M2UwOA.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274829" y="2959720"/>
            <a:ext cx="1142999"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avatars1.githubusercontent.com/u/636610?v=3&amp;s=46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177510" y="1417222"/>
            <a:ext cx="1143000" cy="1143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https://media.licdn.com/mpr/mpr/shrinknp_200_200/p/8/005/04e/3ec/09d69ce.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77510" y="2959719"/>
            <a:ext cx="1143000" cy="1143001"/>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p:cNvPicPr>
          <p:nvPr/>
        </p:nvPicPr>
        <p:blipFill rotWithShape="1">
          <a:blip r:embed="rId8">
            <a:extLst>
              <a:ext uri="{28A0092B-C50C-407E-A947-70E740481C1C}">
                <a14:useLocalDpi xmlns:a14="http://schemas.microsoft.com/office/drawing/2010/main" val="0"/>
              </a:ext>
            </a:extLst>
          </a:blip>
          <a:srcRect l="21718" t="10558" r="36678" b="27037"/>
          <a:stretch/>
        </p:blipFill>
        <p:spPr>
          <a:xfrm>
            <a:off x="372152" y="2959720"/>
            <a:ext cx="1143000" cy="1143000"/>
          </a:xfrm>
          <a:prstGeom prst="rect">
            <a:avLst/>
          </a:prstGeom>
        </p:spPr>
      </p:pic>
      <p:sp>
        <p:nvSpPr>
          <p:cNvPr id="18" name="TextBox 17"/>
          <p:cNvSpPr txBox="1"/>
          <p:nvPr/>
        </p:nvSpPr>
        <p:spPr>
          <a:xfrm>
            <a:off x="7320510" y="2959719"/>
            <a:ext cx="1650215" cy="1169551"/>
          </a:xfrm>
          <a:prstGeom prst="rect">
            <a:avLst/>
          </a:prstGeom>
          <a:noFill/>
        </p:spPr>
        <p:txBody>
          <a:bodyPr wrap="square" rtlCol="0">
            <a:spAutoFit/>
          </a:bodyPr>
          <a:lstStyle/>
          <a:p>
            <a:r>
              <a:rPr lang="en-US" dirty="0">
                <a:solidFill>
                  <a:schemeClr val="tx1">
                    <a:lumMod val="75000"/>
                    <a:lumOff val="25000"/>
                  </a:schemeClr>
                </a:solidFill>
                <a:latin typeface="+mn-lt"/>
              </a:rPr>
              <a:t>I was asking Melody about ideas and she told me about this project.</a:t>
            </a:r>
          </a:p>
        </p:txBody>
      </p:sp>
      <p:sp>
        <p:nvSpPr>
          <p:cNvPr id="19" name="Rectangle 18"/>
          <p:cNvSpPr/>
          <p:nvPr/>
        </p:nvSpPr>
        <p:spPr>
          <a:xfrm>
            <a:off x="311700" y="1376448"/>
            <a:ext cx="7438506" cy="1437773"/>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a:off x="226855" y="2854995"/>
            <a:ext cx="4886683" cy="1437773"/>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05869790"/>
      </p:ext>
    </p:extLst>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311700" y="82350"/>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What’s unique about our process</a:t>
            </a:r>
          </a:p>
        </p:txBody>
      </p:sp>
      <p:pic>
        <p:nvPicPr>
          <p:cNvPr id="1026" name="Picture 2" descr="https://i.imgflip.com/x7skv.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4239" y="655049"/>
            <a:ext cx="2957137" cy="2099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32362512"/>
      </p:ext>
    </p:extLst>
  </p:cSld>
  <p:clrMapOvr>
    <a:masterClrMapping/>
  </p:clrMapOvr>
  <p:transition spd="slow">
    <p:cu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311700" y="82350"/>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What’s unique about our process</a:t>
            </a:r>
          </a:p>
        </p:txBody>
      </p:sp>
      <p:pic>
        <p:nvPicPr>
          <p:cNvPr id="2050" name="Picture 2" descr="http://www.conceptdraw.com/How-To-Guide/picture/geo-map-usa-alabama/Geo-map-USA-contou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99475" y="802672"/>
            <a:ext cx="3263940" cy="174911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imgflip.com/x7skv.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74239" y="655049"/>
            <a:ext cx="2957137" cy="2099568"/>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www.socialtalent.co/wp-content/uploads/2015/07/Gmail-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758331" y="1172545"/>
            <a:ext cx="1127817" cy="81473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1220213" y="599846"/>
            <a:ext cx="3007974" cy="2154771"/>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4898887"/>
      </p:ext>
    </p:extLst>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311700" y="82350"/>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What’s unique about our process</a:t>
            </a:r>
          </a:p>
        </p:txBody>
      </p:sp>
      <p:grpSp>
        <p:nvGrpSpPr>
          <p:cNvPr id="3" name="Group 2"/>
          <p:cNvGrpSpPr/>
          <p:nvPr/>
        </p:nvGrpSpPr>
        <p:grpSpPr>
          <a:xfrm>
            <a:off x="1220212" y="599846"/>
            <a:ext cx="6703577" cy="2154771"/>
            <a:chOff x="362904" y="599846"/>
            <a:chExt cx="6703577" cy="2154771"/>
          </a:xfrm>
        </p:grpSpPr>
        <p:pic>
          <p:nvPicPr>
            <p:cNvPr id="2050" name="Picture 2" descr="http://www.conceptdraw.com/How-To-Guide/picture/geo-map-usa-alabama/Geo-map-USA-contour.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542167" y="802672"/>
              <a:ext cx="3263940" cy="174911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https://i.imgflip.com/x7skv.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6931" y="655049"/>
              <a:ext cx="2957137" cy="2099568"/>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http://www.socialtalent.co/wp-content/uploads/2015/07/Gmail-Logo.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01023" y="1172545"/>
              <a:ext cx="1127817" cy="81473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362904" y="599846"/>
              <a:ext cx="6703577" cy="2154771"/>
            </a:xfrm>
            <a:prstGeom prst="rect">
              <a:avLst/>
            </a:prstGeom>
            <a:solidFill>
              <a:srgbClr val="FFFFFF">
                <a:alpha val="6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076" name="Picture 4" descr="http://lumiinsight.com/wp-content/uploads/2015/11/GitHub.jp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67000" y="2754617"/>
            <a:ext cx="3810000" cy="2228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21554237"/>
      </p:ext>
    </p:extLst>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1" name="Shape 61"/>
          <p:cNvSpPr txBox="1">
            <a:spLocks noGrp="1"/>
          </p:cNvSpPr>
          <p:nvPr>
            <p:ph type="body" idx="1"/>
          </p:nvPr>
        </p:nvSpPr>
        <p:spPr>
          <a:xfrm>
            <a:off x="311701" y="969178"/>
            <a:ext cx="8520599" cy="3951899"/>
          </a:xfrm>
          <a:prstGeom prst="rect">
            <a:avLst/>
          </a:prstGeom>
        </p:spPr>
        <p:txBody>
          <a:bodyPr lIns="91425" tIns="91425" rIns="91425" bIns="91425" anchor="t" anchorCtr="0">
            <a:noAutofit/>
          </a:bodyPr>
          <a:lstStyle/>
          <a:p>
            <a:pPr lvl="0" rtl="0">
              <a:spcBef>
                <a:spcPts val="0"/>
              </a:spcBef>
              <a:buNone/>
            </a:pPr>
            <a:r>
              <a:rPr lang="en" sz="1200" dirty="0" smtClean="0">
                <a:solidFill>
                  <a:srgbClr val="505050"/>
                </a:solidFill>
                <a:highlight>
                  <a:srgbClr val="FFFFFF"/>
                </a:highlight>
                <a:latin typeface="+mn-lt"/>
              </a:rPr>
              <a:t>In 2015, </a:t>
            </a:r>
            <a:r>
              <a:rPr lang="en" sz="1200" dirty="0">
                <a:solidFill>
                  <a:srgbClr val="505050"/>
                </a:solidFill>
                <a:highlight>
                  <a:srgbClr val="FFFFFF"/>
                </a:highlight>
                <a:latin typeface="+mn-lt"/>
              </a:rPr>
              <a:t>Melody Kramer took a three-month sabbatical from her day job and went to Harvard, where she researched </a:t>
            </a:r>
            <a:r>
              <a:rPr lang="en" sz="1200" u="sng" dirty="0">
                <a:solidFill>
                  <a:schemeClr val="hlink"/>
                </a:solidFill>
                <a:highlight>
                  <a:srgbClr val="FFFFFF"/>
                </a:highlight>
                <a:latin typeface="+mn-lt"/>
                <a:hlinkClick r:id="rId3"/>
              </a:rPr>
              <a:t>different ways</a:t>
            </a:r>
            <a:r>
              <a:rPr lang="en" sz="1200" dirty="0">
                <a:solidFill>
                  <a:srgbClr val="505050"/>
                </a:solidFill>
                <a:highlight>
                  <a:srgbClr val="FFFFFF"/>
                </a:highlight>
                <a:latin typeface="+mn-lt"/>
              </a:rPr>
              <a:t> that public media stations could be strengthened by working more closely with other stations and the public.</a:t>
            </a:r>
          </a:p>
          <a:p>
            <a:pPr lvl="0" rtl="0">
              <a:lnSpc>
                <a:spcPct val="137500"/>
              </a:lnSpc>
              <a:spcBef>
                <a:spcPts val="0"/>
              </a:spcBef>
              <a:spcAft>
                <a:spcPts val="0"/>
              </a:spcAft>
              <a:buNone/>
            </a:pPr>
            <a:r>
              <a:rPr lang="en" sz="1200" dirty="0">
                <a:solidFill>
                  <a:srgbClr val="505050"/>
                </a:solidFill>
                <a:highlight>
                  <a:srgbClr val="FFFFFF"/>
                </a:highlight>
                <a:latin typeface="+mn-lt"/>
              </a:rPr>
              <a:t>As part of her research, she interviewed dozens of people from inside of public media. They said things like:</a:t>
            </a:r>
          </a:p>
          <a:p>
            <a:pPr lvl="0" rtl="0">
              <a:lnSpc>
                <a:spcPct val="137500"/>
              </a:lnSpc>
              <a:spcBef>
                <a:spcPts val="0"/>
              </a:spcBef>
              <a:spcAft>
                <a:spcPts val="0"/>
              </a:spcAft>
              <a:buClr>
                <a:schemeClr val="dk1"/>
              </a:buClr>
              <a:buSzPct val="91666"/>
              <a:buFont typeface="Arial"/>
              <a:buNone/>
            </a:pPr>
            <a:r>
              <a:rPr lang="en" sz="1200" dirty="0">
                <a:solidFill>
                  <a:srgbClr val="505050"/>
                </a:solidFill>
                <a:highlight>
                  <a:srgbClr val="FFFFFF"/>
                </a:highlight>
                <a:latin typeface="+mn-lt"/>
              </a:rPr>
              <a:t> </a:t>
            </a:r>
          </a:p>
          <a:p>
            <a:pPr marL="381000" lvl="0" indent="-69850" rtl="0">
              <a:lnSpc>
                <a:spcPct val="137500"/>
              </a:lnSpc>
              <a:spcBef>
                <a:spcPts val="0"/>
              </a:spcBef>
              <a:spcAft>
                <a:spcPts val="0"/>
              </a:spcAft>
              <a:buClr>
                <a:schemeClr val="dk1"/>
              </a:buClr>
              <a:buSzPct val="91666"/>
              <a:buFont typeface="Arial"/>
              <a:buNone/>
            </a:pPr>
            <a:r>
              <a:rPr lang="en" sz="1200" dirty="0">
                <a:solidFill>
                  <a:srgbClr val="505050"/>
                </a:solidFill>
                <a:highlight>
                  <a:srgbClr val="FFFFFF"/>
                </a:highlight>
                <a:latin typeface="+mn-lt"/>
              </a:rPr>
              <a:t>"I want to share what I learn with other stations and the public but </a:t>
            </a:r>
            <a:r>
              <a:rPr lang="en" sz="1200" b="1" dirty="0">
                <a:solidFill>
                  <a:srgbClr val="505050"/>
                </a:solidFill>
                <a:highlight>
                  <a:srgbClr val="FFFFFF"/>
                </a:highlight>
                <a:latin typeface="+mn-lt"/>
              </a:rPr>
              <a:t>I don't have a good place to do that</a:t>
            </a:r>
            <a:r>
              <a:rPr lang="en" sz="1200" dirty="0">
                <a:solidFill>
                  <a:srgbClr val="505050"/>
                </a:solidFill>
                <a:highlight>
                  <a:srgbClr val="FFFFFF"/>
                </a:highlight>
                <a:latin typeface="+mn-lt"/>
              </a:rPr>
              <a:t>."</a:t>
            </a:r>
          </a:p>
          <a:p>
            <a:pPr marL="381000" lvl="0" indent="-69850" rtl="0">
              <a:lnSpc>
                <a:spcPct val="137500"/>
              </a:lnSpc>
              <a:spcBef>
                <a:spcPts val="0"/>
              </a:spcBef>
              <a:spcAft>
                <a:spcPts val="0"/>
              </a:spcAft>
              <a:buClr>
                <a:schemeClr val="dk1"/>
              </a:buClr>
              <a:buSzPct val="91666"/>
              <a:buFont typeface="Arial"/>
              <a:buNone/>
            </a:pPr>
            <a:endParaRPr sz="1200" dirty="0">
              <a:solidFill>
                <a:srgbClr val="505050"/>
              </a:solidFill>
              <a:highlight>
                <a:srgbClr val="FFFFFF"/>
              </a:highlight>
              <a:latin typeface="+mn-lt"/>
            </a:endParaRPr>
          </a:p>
          <a:p>
            <a:pPr marL="381000" lvl="0" indent="-69850" rtl="0">
              <a:lnSpc>
                <a:spcPct val="137500"/>
              </a:lnSpc>
              <a:spcBef>
                <a:spcPts val="0"/>
              </a:spcBef>
              <a:spcAft>
                <a:spcPts val="0"/>
              </a:spcAft>
              <a:buClr>
                <a:schemeClr val="dk1"/>
              </a:buClr>
              <a:buSzPct val="91666"/>
              <a:buFont typeface="Arial"/>
              <a:buNone/>
            </a:pPr>
            <a:r>
              <a:rPr lang="en" sz="1200" dirty="0">
                <a:solidFill>
                  <a:srgbClr val="505050"/>
                </a:solidFill>
                <a:highlight>
                  <a:srgbClr val="FFFFFF"/>
                </a:highlight>
                <a:latin typeface="+mn-lt"/>
              </a:rPr>
              <a:t>"I would totally share stories from other stations, but </a:t>
            </a:r>
            <a:r>
              <a:rPr lang="en" sz="1200" b="1" dirty="0">
                <a:solidFill>
                  <a:srgbClr val="505050"/>
                </a:solidFill>
                <a:highlight>
                  <a:srgbClr val="FFFFFF"/>
                </a:highlight>
                <a:latin typeface="+mn-lt"/>
              </a:rPr>
              <a:t>I can't find the best of what public media publishes</a:t>
            </a:r>
            <a:r>
              <a:rPr lang="en" sz="1200" dirty="0">
                <a:solidFill>
                  <a:srgbClr val="505050"/>
                </a:solidFill>
                <a:highlight>
                  <a:srgbClr val="FFFFFF"/>
                </a:highlight>
                <a:latin typeface="+mn-lt"/>
              </a:rPr>
              <a:t> on a daily basis and </a:t>
            </a:r>
            <a:r>
              <a:rPr lang="en" sz="1200" b="1" dirty="0">
                <a:solidFill>
                  <a:srgbClr val="505050"/>
                </a:solidFill>
                <a:highlight>
                  <a:srgbClr val="FFFFFF"/>
                </a:highlight>
                <a:latin typeface="+mn-lt"/>
              </a:rPr>
              <a:t>I don't have time to go to every other station website</a:t>
            </a:r>
            <a:r>
              <a:rPr lang="en" sz="1200" dirty="0">
                <a:solidFill>
                  <a:srgbClr val="505050"/>
                </a:solidFill>
                <a:highlight>
                  <a:srgbClr val="FFFFFF"/>
                </a:highlight>
                <a:latin typeface="+mn-lt"/>
              </a:rPr>
              <a:t>."</a:t>
            </a:r>
          </a:p>
          <a:p>
            <a:pPr marL="381000" lvl="0" indent="-69850" rtl="0">
              <a:lnSpc>
                <a:spcPct val="137500"/>
              </a:lnSpc>
              <a:spcBef>
                <a:spcPts val="0"/>
              </a:spcBef>
              <a:spcAft>
                <a:spcPts val="0"/>
              </a:spcAft>
              <a:buClr>
                <a:schemeClr val="dk1"/>
              </a:buClr>
              <a:buSzPct val="91666"/>
              <a:buFont typeface="Arial"/>
              <a:buNone/>
            </a:pPr>
            <a:endParaRPr sz="1200" dirty="0">
              <a:solidFill>
                <a:srgbClr val="505050"/>
              </a:solidFill>
              <a:highlight>
                <a:srgbClr val="FFFFFF"/>
              </a:highlight>
              <a:latin typeface="+mn-lt"/>
            </a:endParaRPr>
          </a:p>
          <a:p>
            <a:pPr marL="381000" lvl="0" indent="-69850" rtl="0">
              <a:lnSpc>
                <a:spcPct val="137500"/>
              </a:lnSpc>
              <a:spcBef>
                <a:spcPts val="0"/>
              </a:spcBef>
              <a:spcAft>
                <a:spcPts val="0"/>
              </a:spcAft>
              <a:buClr>
                <a:schemeClr val="dk1"/>
              </a:buClr>
              <a:buSzPct val="91666"/>
              <a:buFont typeface="Arial"/>
              <a:buNone/>
            </a:pPr>
            <a:r>
              <a:rPr lang="en" sz="1200" dirty="0">
                <a:solidFill>
                  <a:srgbClr val="505050"/>
                </a:solidFill>
                <a:highlight>
                  <a:srgbClr val="FFFFFF"/>
                </a:highlight>
                <a:latin typeface="+mn-lt"/>
              </a:rPr>
              <a:t>"We'd love to have the public help us build or code tools, but </a:t>
            </a:r>
            <a:r>
              <a:rPr lang="en" sz="1200" b="1" dirty="0">
                <a:solidFill>
                  <a:srgbClr val="505050"/>
                </a:solidFill>
                <a:highlight>
                  <a:srgbClr val="FFFFFF"/>
                </a:highlight>
                <a:latin typeface="+mn-lt"/>
              </a:rPr>
              <a:t>we can't organize that through email</a:t>
            </a:r>
            <a:r>
              <a:rPr lang="en" sz="1200" dirty="0">
                <a:solidFill>
                  <a:srgbClr val="505050"/>
                </a:solidFill>
                <a:highlight>
                  <a:srgbClr val="FFFFFF"/>
                </a:highlight>
                <a:latin typeface="+mn-lt"/>
              </a:rPr>
              <a:t>. It would be overwhelming</a:t>
            </a:r>
            <a:r>
              <a:rPr lang="en" sz="1200" dirty="0" smtClean="0">
                <a:solidFill>
                  <a:srgbClr val="505050"/>
                </a:solidFill>
                <a:highlight>
                  <a:srgbClr val="FFFFFF"/>
                </a:highlight>
                <a:latin typeface="+mn-lt"/>
              </a:rPr>
              <a:t>."</a:t>
            </a:r>
            <a:endParaRPr lang="en" sz="1200" dirty="0">
              <a:solidFill>
                <a:srgbClr val="505050"/>
              </a:solidFill>
              <a:highlight>
                <a:srgbClr val="FFFFFF"/>
              </a:highlight>
              <a:latin typeface="+mn-lt"/>
            </a:endParaRPr>
          </a:p>
        </p:txBody>
      </p:sp>
      <p:sp>
        <p:nvSpPr>
          <p:cNvPr id="4" name="Shape 66"/>
          <p:cNvSpPr txBox="1">
            <a:spLocks/>
          </p:cNvSpPr>
          <p:nvPr/>
        </p:nvSpPr>
        <p:spPr>
          <a:xfrm>
            <a:off x="311700" y="445025"/>
            <a:ext cx="8520599" cy="572699"/>
          </a:xfrm>
          <a:prstGeom prst="rect">
            <a:avLst/>
          </a:prstGeom>
          <a:noFill/>
          <a:ln>
            <a:noFill/>
          </a:ln>
        </p:spPr>
        <p:txBody>
          <a:bodyPr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ct val="100000"/>
              <a:buNone/>
              <a:defRPr sz="2800" b="0" i="0" u="none" strike="noStrike" cap="none">
                <a:solidFill>
                  <a:schemeClr val="dk1"/>
                </a:solidFill>
                <a:latin typeface="Arial"/>
                <a:ea typeface="Arial"/>
                <a:cs typeface="Arial"/>
                <a:sym typeface="Arial"/>
                <a:rtl val="0"/>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r>
              <a:rPr lang="en" dirty="0" smtClean="0">
                <a:latin typeface="+mj-lt"/>
              </a:rPr>
              <a:t>Background</a:t>
            </a:r>
            <a:endParaRPr lang="en" dirty="0">
              <a:latin typeface="+mj-lt"/>
            </a:endParaRPr>
          </a:p>
        </p:txBody>
      </p:sp>
    </p:spTree>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311700" y="82350"/>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What’s unique about our process</a:t>
            </a:r>
          </a:p>
        </p:txBody>
      </p:sp>
      <p:pic>
        <p:nvPicPr>
          <p:cNvPr id="4098" name="Picture 2" descr="https://www.cardschat.com/blog/wp-content/uploads/2015/12/Twitch.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072" y="1490618"/>
            <a:ext cx="2585299" cy="159561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3942764" y="1937428"/>
            <a:ext cx="692458" cy="1323439"/>
          </a:xfrm>
          <a:prstGeom prst="rect">
            <a:avLst/>
          </a:prstGeom>
          <a:noFill/>
        </p:spPr>
        <p:txBody>
          <a:bodyPr wrap="square" rtlCol="0">
            <a:spAutoFit/>
          </a:bodyPr>
          <a:lstStyle/>
          <a:p>
            <a:r>
              <a:rPr lang="en-US" sz="8000" dirty="0" smtClean="0">
                <a:latin typeface="+mj-lt"/>
              </a:rPr>
              <a:t>+</a:t>
            </a:r>
            <a:endParaRPr lang="en-US" sz="8000" dirty="0">
              <a:latin typeface="+mj-lt"/>
            </a:endParaRPr>
          </a:p>
        </p:txBody>
      </p:sp>
      <p:pic>
        <p:nvPicPr>
          <p:cNvPr id="4100" name="Picture 4" descr="http://kan-tek.com/wp-content/uploads/2015/07/design-website-step-by-step.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34913" y="1459808"/>
            <a:ext cx="3418016" cy="227867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928696"/>
      </p:ext>
    </p:extLst>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What we’ve been working on</a:t>
            </a:r>
          </a:p>
        </p:txBody>
      </p:sp>
      <p:sp>
        <p:nvSpPr>
          <p:cNvPr id="97" name="Shape 97"/>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spcBef>
                <a:spcPts val="0"/>
              </a:spcBef>
              <a:buNone/>
            </a:pPr>
            <a:r>
              <a:rPr lang="en" dirty="0" smtClean="0">
                <a:latin typeface="+mn-lt"/>
              </a:rPr>
              <a:t>1. A </a:t>
            </a:r>
            <a:r>
              <a:rPr lang="en" dirty="0">
                <a:latin typeface="+mn-lt"/>
              </a:rPr>
              <a:t>functional website</a:t>
            </a:r>
            <a:r>
              <a:rPr lang="en" dirty="0" smtClean="0">
                <a:latin typeface="+mn-lt"/>
              </a:rPr>
              <a:t>!</a:t>
            </a:r>
            <a:endParaRPr lang="en" dirty="0">
              <a:latin typeface="+mn-lt"/>
            </a:endParaRPr>
          </a:p>
          <a:p>
            <a:pPr lvl="0" rtl="0">
              <a:spcBef>
                <a:spcPts val="0"/>
              </a:spcBef>
              <a:buNone/>
            </a:pPr>
            <a:r>
              <a:rPr lang="en" dirty="0" smtClean="0">
                <a:latin typeface="+mn-lt"/>
              </a:rPr>
              <a:t>2. Communication </a:t>
            </a:r>
            <a:r>
              <a:rPr lang="en" dirty="0">
                <a:latin typeface="+mn-lt"/>
              </a:rPr>
              <a:t>with stations and the </a:t>
            </a:r>
            <a:r>
              <a:rPr lang="en" dirty="0" smtClean="0">
                <a:latin typeface="+mn-lt"/>
              </a:rPr>
              <a:t>public</a:t>
            </a:r>
          </a:p>
          <a:p>
            <a:pPr lvl="0" rtl="0">
              <a:spcBef>
                <a:spcPts val="0"/>
              </a:spcBef>
              <a:buNone/>
            </a:pPr>
            <a:r>
              <a:rPr lang="en" dirty="0" smtClean="0">
                <a:latin typeface="+mn-lt"/>
              </a:rPr>
              <a:t>3.</a:t>
            </a:r>
            <a:r>
              <a:rPr lang="en" dirty="0">
                <a:latin typeface="+mn-lt"/>
              </a:rPr>
              <a:t> </a:t>
            </a:r>
            <a:r>
              <a:rPr lang="en" u="sng" dirty="0" smtClean="0">
                <a:solidFill>
                  <a:schemeClr val="hlink"/>
                </a:solidFill>
                <a:latin typeface="+mn-lt"/>
                <a:hlinkClick r:id="rId3"/>
              </a:rPr>
              <a:t>A </a:t>
            </a:r>
            <a:r>
              <a:rPr lang="en" u="sng" dirty="0">
                <a:solidFill>
                  <a:schemeClr val="hlink"/>
                </a:solidFill>
                <a:latin typeface="+mn-lt"/>
                <a:hlinkClick r:id="rId3"/>
              </a:rPr>
              <a:t>newsletter</a:t>
            </a:r>
            <a:r>
              <a:rPr lang="en" dirty="0">
                <a:latin typeface="+mn-lt"/>
              </a:rPr>
              <a:t> to keep people up to date</a:t>
            </a:r>
          </a:p>
          <a:p>
            <a:pPr lvl="0" rtl="0">
              <a:spcBef>
                <a:spcPts val="0"/>
              </a:spcBef>
              <a:buNone/>
            </a:pPr>
            <a:r>
              <a:rPr lang="en" dirty="0" smtClean="0">
                <a:latin typeface="+mn-lt"/>
              </a:rPr>
              <a:t>4. Hooks </a:t>
            </a:r>
            <a:r>
              <a:rPr lang="en" dirty="0">
                <a:latin typeface="+mn-lt"/>
              </a:rPr>
              <a:t>to bring the public in - and keep them intrigued</a:t>
            </a:r>
          </a:p>
          <a:p>
            <a:pPr lvl="0">
              <a:spcBef>
                <a:spcPts val="0"/>
              </a:spcBef>
              <a:buNone/>
            </a:pPr>
            <a:endParaRPr dirty="0">
              <a:latin typeface="+mn-lt"/>
            </a:endParaRPr>
          </a:p>
        </p:txBody>
      </p:sp>
    </p:spTree>
  </p:cSld>
  <p:clrMapOvr>
    <a:masterClrMapping/>
  </p:clrMapOvr>
  <p:transition spd="slow">
    <p:cu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Parts of the site</a:t>
            </a:r>
          </a:p>
        </p:txBody>
      </p:sp>
      <p:sp>
        <p:nvSpPr>
          <p:cNvPr id="3" name="Rectangle 2"/>
          <p:cNvSpPr/>
          <p:nvPr/>
        </p:nvSpPr>
        <p:spPr>
          <a:xfrm>
            <a:off x="2491984" y="1615738"/>
            <a:ext cx="4160032" cy="745725"/>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smtClean="0"/>
              <a:t>Home Page</a:t>
            </a:r>
            <a:endParaRPr lang="en-US" sz="1800" dirty="0"/>
          </a:p>
        </p:txBody>
      </p:sp>
      <p:sp>
        <p:nvSpPr>
          <p:cNvPr id="4" name="Rectangle 3"/>
          <p:cNvSpPr/>
          <p:nvPr/>
        </p:nvSpPr>
        <p:spPr>
          <a:xfrm>
            <a:off x="806389" y="2290439"/>
            <a:ext cx="1313895" cy="126063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Orgs</a:t>
            </a:r>
            <a:endParaRPr lang="en-US" dirty="0"/>
          </a:p>
        </p:txBody>
      </p:sp>
      <p:sp>
        <p:nvSpPr>
          <p:cNvPr id="7" name="Rectangle 6"/>
          <p:cNvSpPr/>
          <p:nvPr/>
        </p:nvSpPr>
        <p:spPr>
          <a:xfrm>
            <a:off x="2360721" y="2576004"/>
            <a:ext cx="1313895" cy="126063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People</a:t>
            </a:r>
            <a:endParaRPr lang="en-US" dirty="0"/>
          </a:p>
        </p:txBody>
      </p:sp>
      <p:sp>
        <p:nvSpPr>
          <p:cNvPr id="8" name="Rectangle 7"/>
          <p:cNvSpPr/>
          <p:nvPr/>
        </p:nvSpPr>
        <p:spPr>
          <a:xfrm>
            <a:off x="3915053" y="2920754"/>
            <a:ext cx="1313895" cy="126063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Podcasts</a:t>
            </a:r>
            <a:endParaRPr lang="en-US" dirty="0"/>
          </a:p>
        </p:txBody>
      </p:sp>
      <p:sp>
        <p:nvSpPr>
          <p:cNvPr id="9" name="Rectangle 8"/>
          <p:cNvSpPr/>
          <p:nvPr/>
        </p:nvSpPr>
        <p:spPr>
          <a:xfrm>
            <a:off x="5469385" y="2576004"/>
            <a:ext cx="1313895" cy="126063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How Tos</a:t>
            </a:r>
            <a:endParaRPr lang="en-US" dirty="0"/>
          </a:p>
        </p:txBody>
      </p:sp>
      <p:sp>
        <p:nvSpPr>
          <p:cNvPr id="10" name="Rectangle 9"/>
          <p:cNvSpPr/>
          <p:nvPr/>
        </p:nvSpPr>
        <p:spPr>
          <a:xfrm>
            <a:off x="7023717" y="2290439"/>
            <a:ext cx="1313895" cy="126063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t>Requests</a:t>
            </a:r>
            <a:endParaRPr lang="en-US" dirty="0"/>
          </a:p>
        </p:txBody>
      </p:sp>
    </p:spTree>
    <p:extLst>
      <p:ext uri="{BB962C8B-B14F-4D97-AF65-F5344CB8AC3E}">
        <p14:creationId xmlns:p14="http://schemas.microsoft.com/office/powerpoint/2010/main" val="2522886298"/>
      </p:ext>
    </p:extLst>
  </p:cSld>
  <p:clrMapOvr>
    <a:masterClrMapping/>
  </p:clrMapOvr>
  <p:transition spd="slow">
    <p:cu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Organizations Page</a:t>
            </a:r>
          </a:p>
        </p:txBody>
      </p:sp>
      <p:pic>
        <p:nvPicPr>
          <p:cNvPr id="2" name="Picture 1"/>
          <p:cNvPicPr>
            <a:picLocks noChangeAspect="1"/>
          </p:cNvPicPr>
          <p:nvPr/>
        </p:nvPicPr>
        <p:blipFill>
          <a:blip r:embed="rId3"/>
          <a:stretch>
            <a:fillRect/>
          </a:stretch>
        </p:blipFill>
        <p:spPr>
          <a:xfrm>
            <a:off x="628365" y="1017724"/>
            <a:ext cx="2862509" cy="3915250"/>
          </a:xfrm>
          <a:prstGeom prst="rect">
            <a:avLst/>
          </a:prstGeom>
        </p:spPr>
      </p:pic>
      <p:sp>
        <p:nvSpPr>
          <p:cNvPr id="3" name="Rectangle 2"/>
          <p:cNvSpPr/>
          <p:nvPr/>
        </p:nvSpPr>
        <p:spPr>
          <a:xfrm>
            <a:off x="4651899" y="564962"/>
            <a:ext cx="2867488" cy="97975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smtClean="0">
                <a:latin typeface="+mj-lt"/>
              </a:rPr>
              <a:t>Help Requests</a:t>
            </a:r>
          </a:p>
          <a:p>
            <a:r>
              <a:rPr lang="en-US" dirty="0" smtClean="0"/>
              <a:t>A way for stations to ask for volunteers and support.</a:t>
            </a:r>
            <a:endParaRPr lang="en-US" dirty="0"/>
          </a:p>
        </p:txBody>
      </p:sp>
      <p:sp>
        <p:nvSpPr>
          <p:cNvPr id="6" name="Rectangle 5"/>
          <p:cNvSpPr/>
          <p:nvPr/>
        </p:nvSpPr>
        <p:spPr>
          <a:xfrm>
            <a:off x="4651899" y="1711661"/>
            <a:ext cx="2867488" cy="97975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smtClean="0">
                <a:latin typeface="+mj-lt"/>
              </a:rPr>
              <a:t>How Tos</a:t>
            </a:r>
          </a:p>
          <a:p>
            <a:r>
              <a:rPr lang="en-US" dirty="0" smtClean="0"/>
              <a:t>A way for stations to share knowledge.</a:t>
            </a:r>
            <a:endParaRPr lang="en-US" dirty="0"/>
          </a:p>
        </p:txBody>
      </p:sp>
      <p:sp>
        <p:nvSpPr>
          <p:cNvPr id="7" name="Rectangle 6"/>
          <p:cNvSpPr/>
          <p:nvPr/>
        </p:nvSpPr>
        <p:spPr>
          <a:xfrm>
            <a:off x="4651899" y="2858360"/>
            <a:ext cx="2867488" cy="97975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smtClean="0">
                <a:latin typeface="+mj-lt"/>
              </a:rPr>
              <a:t>People</a:t>
            </a:r>
          </a:p>
          <a:p>
            <a:r>
              <a:rPr lang="en-US" dirty="0" smtClean="0"/>
              <a:t>All the people at the station and what they do.</a:t>
            </a:r>
          </a:p>
        </p:txBody>
      </p:sp>
      <p:sp>
        <p:nvSpPr>
          <p:cNvPr id="8" name="Rectangle 7"/>
          <p:cNvSpPr/>
          <p:nvPr/>
        </p:nvSpPr>
        <p:spPr>
          <a:xfrm>
            <a:off x="4651899" y="4005059"/>
            <a:ext cx="2867488" cy="97975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800" dirty="0" smtClean="0">
                <a:latin typeface="+mj-lt"/>
              </a:rPr>
              <a:t>Recordings</a:t>
            </a:r>
          </a:p>
          <a:p>
            <a:r>
              <a:rPr lang="en-US" dirty="0" smtClean="0"/>
              <a:t>Podcasts and other media that the station produces.</a:t>
            </a:r>
            <a:endParaRPr lang="en-US" dirty="0"/>
          </a:p>
        </p:txBody>
      </p:sp>
      <p:cxnSp>
        <p:nvCxnSpPr>
          <p:cNvPr id="5" name="Straight Connector 4"/>
          <p:cNvCxnSpPr>
            <a:stCxn id="3" idx="1"/>
          </p:cNvCxnSpPr>
          <p:nvPr/>
        </p:nvCxnSpPr>
        <p:spPr>
          <a:xfrm flipH="1">
            <a:off x="1633491" y="1054838"/>
            <a:ext cx="3018408" cy="163657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a:stCxn id="6" idx="1"/>
          </p:cNvCxnSpPr>
          <p:nvPr/>
        </p:nvCxnSpPr>
        <p:spPr>
          <a:xfrm flipH="1">
            <a:off x="1633491" y="2201537"/>
            <a:ext cx="3018408" cy="1146699"/>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a:stCxn id="7" idx="1"/>
          </p:cNvCxnSpPr>
          <p:nvPr/>
        </p:nvCxnSpPr>
        <p:spPr>
          <a:xfrm flipH="1">
            <a:off x="2139518" y="3348236"/>
            <a:ext cx="2512381" cy="656823"/>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a:stCxn id="8" idx="1"/>
          </p:cNvCxnSpPr>
          <p:nvPr/>
        </p:nvCxnSpPr>
        <p:spPr>
          <a:xfrm flipH="1">
            <a:off x="1695635" y="4494935"/>
            <a:ext cx="2956264" cy="166947"/>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2656457"/>
      </p:ext>
    </p:extLst>
  </p:cSld>
  <p:clrMapOvr>
    <a:masterClrMapping/>
  </p:clrMapOvr>
  <p:transition spd="slow">
    <p:cu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13"/>
        <p:cNvGrpSpPr/>
        <p:nvPr/>
      </p:nvGrpSpPr>
      <p:grpSpPr>
        <a:xfrm>
          <a:off x="0" y="0"/>
          <a:ext cx="0" cy="0"/>
          <a:chOff x="0" y="0"/>
          <a:chExt cx="0" cy="0"/>
        </a:xfrm>
      </p:grpSpPr>
      <p:sp>
        <p:nvSpPr>
          <p:cNvPr id="114" name="Shape 114"/>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Howtos</a:t>
            </a:r>
          </a:p>
        </p:txBody>
      </p:sp>
      <p:sp>
        <p:nvSpPr>
          <p:cNvPr id="115" name="Shape 115"/>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transition spd="slow">
    <p:cu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19"/>
        <p:cNvGrpSpPr/>
        <p:nvPr/>
      </p:nvGrpSpPr>
      <p:grpSpPr>
        <a:xfrm>
          <a:off x="0" y="0"/>
          <a:ext cx="0" cy="0"/>
          <a:chOff x="0" y="0"/>
          <a:chExt cx="0" cy="0"/>
        </a:xfrm>
      </p:grpSpPr>
      <p:sp>
        <p:nvSpPr>
          <p:cNvPr id="120" name="Shape 120"/>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Help Requests</a:t>
            </a:r>
          </a:p>
        </p:txBody>
      </p:sp>
      <p:sp>
        <p:nvSpPr>
          <p:cNvPr id="121" name="Shape 121"/>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a:spcBef>
                <a:spcPts val="0"/>
              </a:spcBef>
              <a:buNone/>
            </a:pPr>
            <a:endParaRP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25"/>
        <p:cNvGrpSpPr/>
        <p:nvPr/>
      </p:nvGrpSpPr>
      <p:grpSpPr>
        <a:xfrm>
          <a:off x="0" y="0"/>
          <a:ext cx="0" cy="0"/>
          <a:chOff x="0" y="0"/>
          <a:chExt cx="0" cy="0"/>
        </a:xfrm>
      </p:grpSpPr>
      <p:sp>
        <p:nvSpPr>
          <p:cNvPr id="126" name="Shape 126"/>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Demo</a:t>
            </a:r>
          </a:p>
        </p:txBody>
      </p:sp>
      <p:sp>
        <p:nvSpPr>
          <p:cNvPr id="127" name="Shape 127"/>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a:spcBef>
                <a:spcPts val="0"/>
              </a:spcBef>
              <a:buClr>
                <a:schemeClr val="dk1"/>
              </a:buClr>
              <a:buSzPct val="61111"/>
              <a:buFont typeface="Arial"/>
              <a:buNone/>
            </a:pPr>
            <a:r>
              <a:rPr lang="en" dirty="0">
                <a:latin typeface="+mn-lt"/>
              </a:rPr>
              <a:t>[ do demo ??? video ??? probably video. TODO: make video of how to use the site ]</a:t>
            </a:r>
          </a:p>
        </p:txBody>
      </p:sp>
    </p:spTree>
  </p:cSld>
  <p:clrMapOvr>
    <a:masterClrMapping/>
  </p:clrMapOvr>
  <p:transition spd="slow">
    <p:cut/>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1" y="3020867"/>
            <a:ext cx="8520599" cy="1762782"/>
          </a:xfrm>
        </p:spPr>
        <p:txBody>
          <a:bodyPr/>
          <a:lstStyle/>
          <a:p>
            <a:pPr lvl="0" algn="l">
              <a:lnSpc>
                <a:spcPct val="137500"/>
              </a:lnSpc>
            </a:pPr>
            <a:r>
              <a:rPr lang="en-US" sz="1600" dirty="0" smtClean="0">
                <a:solidFill>
                  <a:schemeClr val="accent5"/>
                </a:solidFill>
                <a:highlight>
                  <a:srgbClr val="FFFFFF"/>
                </a:highlight>
                <a:latin typeface="+mn-lt"/>
              </a:rPr>
              <a:t>More </a:t>
            </a:r>
            <a:r>
              <a:rPr lang="en-US" sz="1600" dirty="0">
                <a:solidFill>
                  <a:schemeClr val="accent5"/>
                </a:solidFill>
                <a:highlight>
                  <a:srgbClr val="FFFFFF"/>
                </a:highlight>
                <a:latin typeface="+mn-lt"/>
              </a:rPr>
              <a:t>than 15 public media stations have expressed interest in using the platform once it goes live.</a:t>
            </a:r>
            <a:r>
              <a:rPr lang="en-US" sz="1600" dirty="0">
                <a:solidFill>
                  <a:srgbClr val="505050"/>
                </a:solidFill>
                <a:highlight>
                  <a:srgbClr val="FFFFFF"/>
                </a:highlight>
                <a:latin typeface="+mn-lt"/>
              </a:rPr>
              <a:t> We've also talked to government agencies who are interested in adapting the platform for sharing information about their products with the public. We see the platform as useful for anyone working in the public sector - but started with the use case that we know best.</a:t>
            </a:r>
            <a:endParaRPr lang="en-US" sz="1600" dirty="0">
              <a:solidFill>
                <a:schemeClr val="accent5"/>
              </a:solidFill>
              <a:latin typeface="+mn-lt"/>
            </a:endParaRPr>
          </a:p>
        </p:txBody>
      </p:sp>
    </p:spTree>
    <p:extLst>
      <p:ext uri="{BB962C8B-B14F-4D97-AF65-F5344CB8AC3E}">
        <p14:creationId xmlns:p14="http://schemas.microsoft.com/office/powerpoint/2010/main" val="38734817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3">
            <p14:nvContentPartPr>
              <p14:cNvPr id="78" name="Ink 77"/>
              <p14:cNvContentPartPr/>
              <p14:nvPr/>
            </p14:nvContentPartPr>
            <p14:xfrm>
              <a:off x="2368950" y="1692888"/>
              <a:ext cx="4228560" cy="1490400"/>
            </p14:xfrm>
          </p:contentPart>
        </mc:Choice>
        <mc:Fallback>
          <p:pic>
            <p:nvPicPr>
              <p:cNvPr id="78" name="Ink 77"/>
              <p:cNvPicPr/>
              <p:nvPr/>
            </p:nvPicPr>
            <p:blipFill>
              <a:blip r:embed="rId4"/>
              <a:stretch>
                <a:fillRect/>
              </a:stretch>
            </p:blipFill>
            <p:spPr>
              <a:xfrm>
                <a:off x="2344110" y="1671648"/>
                <a:ext cx="4275720" cy="1518480"/>
              </a:xfrm>
              <a:prstGeom prst="rect">
                <a:avLst/>
              </a:prstGeom>
            </p:spPr>
          </p:pic>
        </mc:Fallback>
      </mc:AlternateContent>
    </p:spTree>
    <p:extLst>
      <p:ext uri="{BB962C8B-B14F-4D97-AF65-F5344CB8AC3E}">
        <p14:creationId xmlns:p14="http://schemas.microsoft.com/office/powerpoint/2010/main" val="3110653015"/>
      </p:ext>
    </p:extLst>
  </p:cSld>
  <p:clrMapOvr>
    <a:masterClrMapping/>
  </p:clrMapOvr>
  <p:transition spd="slow">
    <p:cut/>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1712236"/>
            <a:ext cx="8520599" cy="2052599"/>
          </a:xfrm>
          <a:prstGeom prst="rect">
            <a:avLst/>
          </a:prstGeom>
        </p:spPr>
        <p:txBody>
          <a:bodyPr lIns="91425" tIns="91425" rIns="91425" bIns="91425" anchor="b" anchorCtr="0">
            <a:noAutofit/>
          </a:bodyPr>
          <a:lstStyle/>
          <a:p>
            <a:pPr lvl="0" algn="l">
              <a:spcBef>
                <a:spcPts val="0"/>
              </a:spcBef>
              <a:buNone/>
            </a:pPr>
            <a:r>
              <a:rPr lang="en" dirty="0" smtClean="0">
                <a:solidFill>
                  <a:schemeClr val="accent5"/>
                </a:solidFill>
                <a:latin typeface="+mj-lt"/>
              </a:rPr>
              <a:t>Appendix</a:t>
            </a:r>
            <a:endParaRPr lang="en" dirty="0">
              <a:solidFill>
                <a:schemeClr val="accent5"/>
              </a:solidFill>
              <a:latin typeface="+mj-lt"/>
            </a:endParaRPr>
          </a:p>
        </p:txBody>
      </p:sp>
    </p:spTree>
    <p:extLst>
      <p:ext uri="{BB962C8B-B14F-4D97-AF65-F5344CB8AC3E}">
        <p14:creationId xmlns:p14="http://schemas.microsoft.com/office/powerpoint/2010/main" val="738713641"/>
      </p:ext>
    </p:extLst>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1" y="3020867"/>
            <a:ext cx="8520599" cy="1762782"/>
          </a:xfrm>
        </p:spPr>
        <p:txBody>
          <a:bodyPr/>
          <a:lstStyle/>
          <a:p>
            <a:pPr lvl="0" algn="l">
              <a:lnSpc>
                <a:spcPct val="137500"/>
              </a:lnSpc>
            </a:pPr>
            <a:r>
              <a:rPr lang="en-US" sz="1600" dirty="0">
                <a:solidFill>
                  <a:srgbClr val="505050"/>
                </a:solidFill>
                <a:highlight>
                  <a:srgbClr val="FFFFFF"/>
                </a:highlight>
                <a:latin typeface="+mn-lt"/>
              </a:rPr>
              <a:t/>
            </a:r>
            <a:br>
              <a:rPr lang="en-US" sz="1600" dirty="0">
                <a:solidFill>
                  <a:srgbClr val="505050"/>
                </a:solidFill>
                <a:highlight>
                  <a:srgbClr val="FFFFFF"/>
                </a:highlight>
                <a:latin typeface="+mn-lt"/>
              </a:rPr>
            </a:br>
            <a:r>
              <a:rPr lang="en-US" sz="1600" dirty="0" smtClean="0">
                <a:solidFill>
                  <a:srgbClr val="505050"/>
                </a:solidFill>
                <a:highlight>
                  <a:srgbClr val="FFFFFF"/>
                </a:highlight>
                <a:latin typeface="+mn-lt"/>
              </a:rPr>
              <a:t>People </a:t>
            </a:r>
            <a:r>
              <a:rPr lang="en-US" sz="1600" dirty="0">
                <a:solidFill>
                  <a:srgbClr val="505050"/>
                </a:solidFill>
                <a:highlight>
                  <a:srgbClr val="FFFFFF"/>
                </a:highlight>
                <a:latin typeface="+mn-lt"/>
              </a:rPr>
              <a:t>wanted to share information, tools, and stories with each other and the public — but didn't have the tools to collaborate and communicate with each other or the public. We’re building a collaborative platform to make that collaborative vision happen. </a:t>
            </a:r>
            <a:r>
              <a:rPr lang="en-US" sz="1600" dirty="0">
                <a:solidFill>
                  <a:schemeClr val="accent5"/>
                </a:solidFill>
                <a:highlight>
                  <a:srgbClr val="FFFFFF"/>
                </a:highlight>
                <a:latin typeface="+mn-lt"/>
              </a:rPr>
              <a:t>It’s a “public intranet for public media” that we call Media Public</a:t>
            </a:r>
            <a:r>
              <a:rPr lang="en-US" sz="1600" dirty="0" smtClean="0">
                <a:solidFill>
                  <a:schemeClr val="accent5"/>
                </a:solidFill>
                <a:highlight>
                  <a:srgbClr val="FFFFFF"/>
                </a:highlight>
                <a:latin typeface="+mn-lt"/>
              </a:rPr>
              <a:t>.</a:t>
            </a:r>
            <a:endParaRPr lang="en-US" sz="1600" dirty="0">
              <a:solidFill>
                <a:schemeClr val="accent5"/>
              </a:solidFill>
              <a:latin typeface="+mn-lt"/>
            </a:endParaRPr>
          </a:p>
        </p:txBody>
      </p:sp>
    </p:spTree>
    <p:extLst>
      <p:ext uri="{BB962C8B-B14F-4D97-AF65-F5344CB8AC3E}">
        <p14:creationId xmlns:p14="http://schemas.microsoft.com/office/powerpoint/2010/main" val="172039685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Shape 132"/>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Stretch goals ( that we didn’t hit )</a:t>
            </a:r>
          </a:p>
        </p:txBody>
      </p:sp>
      <p:sp>
        <p:nvSpPr>
          <p:cNvPr id="2" name="Text Placeholder 1"/>
          <p:cNvSpPr>
            <a:spLocks noGrp="1"/>
          </p:cNvSpPr>
          <p:nvPr>
            <p:ph type="body" idx="1"/>
          </p:nvPr>
        </p:nvSpPr>
        <p:spPr/>
        <p:txBody>
          <a:bodyPr/>
          <a:lstStyle/>
          <a:p>
            <a:pPr marL="342900" indent="-342900">
              <a:lnSpc>
                <a:spcPct val="100000"/>
              </a:lnSpc>
              <a:buAutoNum type="arabicPeriod"/>
            </a:pPr>
            <a:r>
              <a:rPr lang="en-US" dirty="0" err="1" smtClean="0">
                <a:latin typeface="+mn-lt"/>
              </a:rPr>
              <a:t>Bookmarklet</a:t>
            </a:r>
            <a:r>
              <a:rPr lang="en-US" dirty="0">
                <a:latin typeface="+mn-lt"/>
              </a:rPr>
              <a:t/>
            </a:r>
            <a:br>
              <a:rPr lang="en-US" dirty="0">
                <a:latin typeface="+mn-lt"/>
              </a:rPr>
            </a:br>
            <a:r>
              <a:rPr lang="en-US" sz="1400" dirty="0">
                <a:latin typeface="+mn-lt"/>
              </a:rPr>
              <a:t>Lets any user </a:t>
            </a:r>
            <a:r>
              <a:rPr lang="en-US" sz="1400" dirty="0" smtClean="0">
                <a:latin typeface="+mn-lt"/>
              </a:rPr>
              <a:t>quickly </a:t>
            </a:r>
            <a:r>
              <a:rPr lang="en-US" sz="1400" dirty="0">
                <a:latin typeface="+mn-lt"/>
              </a:rPr>
              <a:t>share </a:t>
            </a:r>
            <a:r>
              <a:rPr lang="en-US" sz="1400" dirty="0" smtClean="0">
                <a:latin typeface="+mn-lt"/>
              </a:rPr>
              <a:t>new content </a:t>
            </a:r>
            <a:r>
              <a:rPr lang="en-US" sz="1400" dirty="0">
                <a:latin typeface="+mn-lt"/>
              </a:rPr>
              <a:t>from a station back to the </a:t>
            </a:r>
            <a:r>
              <a:rPr lang="en-US" sz="1400" dirty="0" err="1">
                <a:latin typeface="+mn-lt"/>
              </a:rPr>
              <a:t>MediaPublic</a:t>
            </a:r>
            <a:r>
              <a:rPr lang="en-US" sz="1400" dirty="0">
                <a:latin typeface="+mn-lt"/>
              </a:rPr>
              <a:t> website</a:t>
            </a:r>
            <a:endParaRPr lang="en-US" dirty="0" smtClean="0">
              <a:latin typeface="+mn-lt"/>
            </a:endParaRPr>
          </a:p>
          <a:p>
            <a:pPr marL="342900" indent="-342900">
              <a:lnSpc>
                <a:spcPct val="100000"/>
              </a:lnSpc>
              <a:buAutoNum type="arabicPeriod"/>
            </a:pPr>
            <a:r>
              <a:rPr lang="en-US" dirty="0" smtClean="0">
                <a:latin typeface="+mn-lt"/>
              </a:rPr>
              <a:t>Pulling in all Podcast recordings</a:t>
            </a:r>
            <a:r>
              <a:rPr lang="en-US" dirty="0">
                <a:latin typeface="+mn-lt"/>
              </a:rPr>
              <a:t/>
            </a:r>
            <a:br>
              <a:rPr lang="en-US" dirty="0">
                <a:latin typeface="+mn-lt"/>
              </a:rPr>
            </a:br>
            <a:r>
              <a:rPr lang="en-US" sz="1400" dirty="0">
                <a:latin typeface="+mn-lt"/>
              </a:rPr>
              <a:t>Would be great if we could pull in all recordings to the site</a:t>
            </a:r>
            <a:endParaRPr lang="en-US" dirty="0" smtClean="0">
              <a:latin typeface="+mn-lt"/>
            </a:endParaRPr>
          </a:p>
          <a:p>
            <a:pPr marL="342900" indent="-342900">
              <a:lnSpc>
                <a:spcPct val="100000"/>
              </a:lnSpc>
              <a:buAutoNum type="arabicPeriod"/>
            </a:pPr>
            <a:r>
              <a:rPr lang="en-US" dirty="0" smtClean="0">
                <a:latin typeface="+mn-lt"/>
              </a:rPr>
              <a:t>Playlists</a:t>
            </a:r>
            <a:r>
              <a:rPr lang="en-US" dirty="0">
                <a:latin typeface="+mn-lt"/>
              </a:rPr>
              <a:t/>
            </a:r>
            <a:br>
              <a:rPr lang="en-US" dirty="0">
                <a:latin typeface="+mn-lt"/>
              </a:rPr>
            </a:br>
            <a:r>
              <a:rPr lang="en-US" sz="1400" dirty="0">
                <a:latin typeface="+mn-lt"/>
              </a:rPr>
              <a:t>Have users be able to make playlists of those recordings, and then share them</a:t>
            </a:r>
            <a:endParaRPr lang="en-US" dirty="0" smtClean="0">
              <a:latin typeface="+mn-lt"/>
            </a:endParaRPr>
          </a:p>
          <a:p>
            <a:pPr marL="342900" indent="-342900">
              <a:lnSpc>
                <a:spcPct val="100000"/>
              </a:lnSpc>
              <a:buAutoNum type="arabicPeriod"/>
            </a:pPr>
            <a:r>
              <a:rPr lang="en-US" dirty="0" smtClean="0">
                <a:latin typeface="+mn-lt"/>
              </a:rPr>
              <a:t>Blog</a:t>
            </a:r>
            <a:r>
              <a:rPr lang="en-US" dirty="0">
                <a:latin typeface="+mn-lt"/>
              </a:rPr>
              <a:t/>
            </a:r>
            <a:br>
              <a:rPr lang="en-US" dirty="0">
                <a:latin typeface="+mn-lt"/>
              </a:rPr>
            </a:br>
            <a:r>
              <a:rPr lang="en-US" sz="1400" dirty="0">
                <a:latin typeface="+mn-lt"/>
              </a:rPr>
              <a:t>We actually did hit this goal, but we’re doing it with </a:t>
            </a:r>
            <a:r>
              <a:rPr lang="en-US" sz="1400" dirty="0" err="1">
                <a:latin typeface="+mn-lt"/>
              </a:rPr>
              <a:t>TinyLetter</a:t>
            </a:r>
            <a:endParaRPr lang="en-US" dirty="0" smtClean="0">
              <a:latin typeface="+mn-lt"/>
            </a:endParaRPr>
          </a:p>
          <a:p>
            <a:pPr marL="342900" indent="-342900">
              <a:lnSpc>
                <a:spcPct val="100000"/>
              </a:lnSpc>
              <a:buAutoNum type="arabicPeriod"/>
            </a:pPr>
            <a:r>
              <a:rPr lang="en-US" dirty="0" smtClean="0">
                <a:latin typeface="+mn-lt"/>
              </a:rPr>
              <a:t>More people!</a:t>
            </a:r>
            <a:r>
              <a:rPr lang="en-US" dirty="0">
                <a:latin typeface="+mn-lt"/>
              </a:rPr>
              <a:t/>
            </a:r>
            <a:br>
              <a:rPr lang="en-US" dirty="0">
                <a:latin typeface="+mn-lt"/>
              </a:rPr>
            </a:br>
            <a:r>
              <a:rPr lang="en-US" sz="1400" dirty="0">
                <a:latin typeface="+mn-lt"/>
              </a:rPr>
              <a:t>The best part about Public Media is the people!  We’d like to continue to reach out, and bring more people from inside and outside of Public Media into the fold.</a:t>
            </a:r>
            <a:r>
              <a:rPr lang="en-US" dirty="0" smtClean="0">
                <a:latin typeface="+mn-lt"/>
              </a:rPr>
              <a:t/>
            </a:r>
            <a:br>
              <a:rPr lang="en-US" dirty="0" smtClean="0">
                <a:latin typeface="+mn-lt"/>
              </a:rPr>
            </a:br>
            <a:endParaRPr lang="en-US" dirty="0">
              <a:latin typeface="+mn-lt"/>
            </a:endParaRPr>
          </a:p>
        </p:txBody>
      </p:sp>
    </p:spTree>
    <p:extLst>
      <p:ext uri="{BB962C8B-B14F-4D97-AF65-F5344CB8AC3E}">
        <p14:creationId xmlns:p14="http://schemas.microsoft.com/office/powerpoint/2010/main" val="1154310454"/>
      </p:ext>
    </p:extLst>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j-lt"/>
              </a:rPr>
              <a:t>Our vision</a:t>
            </a:r>
            <a:endParaRPr lang="en-US" dirty="0">
              <a:latin typeface="+mj-lt"/>
            </a:endParaRPr>
          </a:p>
        </p:txBody>
      </p:sp>
      <p:sp>
        <p:nvSpPr>
          <p:cNvPr id="3" name="Text Placeholder 2"/>
          <p:cNvSpPr>
            <a:spLocks noGrp="1"/>
          </p:cNvSpPr>
          <p:nvPr>
            <p:ph type="body" idx="1"/>
          </p:nvPr>
        </p:nvSpPr>
        <p:spPr/>
        <p:txBody>
          <a:bodyPr/>
          <a:lstStyle/>
          <a:p>
            <a:r>
              <a:rPr lang="en" sz="1200" dirty="0"/>
              <a:t>There are almost 1000 public media stations in the US.  Some of them are big and some of them are small, but all of them serve their local communities with a really great and public service</a:t>
            </a:r>
            <a:r>
              <a:rPr lang="en" sz="1200" dirty="0" smtClean="0"/>
              <a:t>.</a:t>
            </a:r>
          </a:p>
        </p:txBody>
      </p:sp>
    </p:spTree>
    <p:extLst>
      <p:ext uri="{BB962C8B-B14F-4D97-AF65-F5344CB8AC3E}">
        <p14:creationId xmlns:p14="http://schemas.microsoft.com/office/powerpoint/2010/main" val="321383977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j-lt"/>
              </a:rPr>
              <a:t>Our vision</a:t>
            </a:r>
            <a:endParaRPr lang="en-US" dirty="0">
              <a:latin typeface="+mj-lt"/>
            </a:endParaRPr>
          </a:p>
        </p:txBody>
      </p:sp>
      <p:sp>
        <p:nvSpPr>
          <p:cNvPr id="3" name="Text Placeholder 2"/>
          <p:cNvSpPr>
            <a:spLocks noGrp="1"/>
          </p:cNvSpPr>
          <p:nvPr>
            <p:ph type="body" idx="1"/>
          </p:nvPr>
        </p:nvSpPr>
        <p:spPr/>
        <p:txBody>
          <a:bodyPr/>
          <a:lstStyle/>
          <a:p>
            <a:r>
              <a:rPr lang="en" sz="1200" dirty="0">
                <a:solidFill>
                  <a:schemeClr val="bg1">
                    <a:lumMod val="75000"/>
                  </a:schemeClr>
                </a:solidFill>
              </a:rPr>
              <a:t>There are almost 1000 public media stations in the US.  Some of them are big and some of them are small, but all of them serve their local communities with a really great and public service</a:t>
            </a:r>
            <a:r>
              <a:rPr lang="en" sz="1200" dirty="0" smtClean="0">
                <a:solidFill>
                  <a:schemeClr val="bg1">
                    <a:lumMod val="75000"/>
                  </a:schemeClr>
                </a:solidFill>
              </a:rPr>
              <a:t>.</a:t>
            </a:r>
          </a:p>
          <a:p>
            <a:r>
              <a:rPr lang="en" sz="1200" dirty="0"/>
              <a:t>MediaPublic helps stations, large and small, by promoting the sharing of knowledge, experience, and best practices while bringing the content that those stations create together all in one place</a:t>
            </a:r>
            <a:r>
              <a:rPr lang="en" sz="1200" dirty="0" smtClean="0"/>
              <a:t>.</a:t>
            </a:r>
          </a:p>
        </p:txBody>
      </p:sp>
    </p:spTree>
    <p:extLst>
      <p:ext uri="{BB962C8B-B14F-4D97-AF65-F5344CB8AC3E}">
        <p14:creationId xmlns:p14="http://schemas.microsoft.com/office/powerpoint/2010/main" val="21689249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j-lt"/>
              </a:rPr>
              <a:t>Our vision</a:t>
            </a:r>
            <a:endParaRPr lang="en-US" dirty="0">
              <a:latin typeface="+mj-lt"/>
            </a:endParaRPr>
          </a:p>
        </p:txBody>
      </p:sp>
      <p:sp>
        <p:nvSpPr>
          <p:cNvPr id="3" name="Text Placeholder 2"/>
          <p:cNvSpPr>
            <a:spLocks noGrp="1"/>
          </p:cNvSpPr>
          <p:nvPr>
            <p:ph type="body" idx="1"/>
          </p:nvPr>
        </p:nvSpPr>
        <p:spPr/>
        <p:txBody>
          <a:bodyPr/>
          <a:lstStyle/>
          <a:p>
            <a:r>
              <a:rPr lang="en" sz="1200" dirty="0">
                <a:solidFill>
                  <a:schemeClr val="bg1">
                    <a:lumMod val="75000"/>
                  </a:schemeClr>
                </a:solidFill>
              </a:rPr>
              <a:t>There are almost 1000 public media stations in the US.  Some of them are big and some of them are small, but all of them serve their local communities with a really great and public service</a:t>
            </a:r>
            <a:r>
              <a:rPr lang="en" sz="1200" dirty="0" smtClean="0">
                <a:solidFill>
                  <a:schemeClr val="bg1">
                    <a:lumMod val="75000"/>
                  </a:schemeClr>
                </a:solidFill>
              </a:rPr>
              <a:t>.</a:t>
            </a:r>
          </a:p>
          <a:p>
            <a:r>
              <a:rPr lang="en" sz="1200" dirty="0">
                <a:solidFill>
                  <a:schemeClr val="bg1">
                    <a:lumMod val="75000"/>
                  </a:schemeClr>
                </a:solidFill>
              </a:rPr>
              <a:t>MediaPublic helps stations, large and small, by promoting the sharing of knowledge, experience, and best practices while bringing the content that those stations create together all in one place</a:t>
            </a:r>
            <a:r>
              <a:rPr lang="en" sz="1200" dirty="0" smtClean="0">
                <a:solidFill>
                  <a:schemeClr val="bg1">
                    <a:lumMod val="75000"/>
                  </a:schemeClr>
                </a:solidFill>
              </a:rPr>
              <a:t>.</a:t>
            </a:r>
          </a:p>
          <a:p>
            <a:r>
              <a:rPr lang="en" sz="1200" dirty="0"/>
              <a:t>We will invite members from all stations to share their experiences on what they believe is the best way to bring such a valuable service to their local communities with the MediaPublic platform</a:t>
            </a:r>
            <a:r>
              <a:rPr lang="en" sz="1200" dirty="0" smtClean="0"/>
              <a:t>.</a:t>
            </a:r>
          </a:p>
        </p:txBody>
      </p:sp>
    </p:spTree>
    <p:extLst>
      <p:ext uri="{BB962C8B-B14F-4D97-AF65-F5344CB8AC3E}">
        <p14:creationId xmlns:p14="http://schemas.microsoft.com/office/powerpoint/2010/main" val="169000935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mj-lt"/>
              </a:rPr>
              <a:t>Our vision</a:t>
            </a:r>
            <a:endParaRPr lang="en-US" dirty="0">
              <a:latin typeface="+mj-lt"/>
            </a:endParaRPr>
          </a:p>
        </p:txBody>
      </p:sp>
      <p:sp>
        <p:nvSpPr>
          <p:cNvPr id="3" name="Text Placeholder 2"/>
          <p:cNvSpPr>
            <a:spLocks noGrp="1"/>
          </p:cNvSpPr>
          <p:nvPr>
            <p:ph type="body" idx="1"/>
          </p:nvPr>
        </p:nvSpPr>
        <p:spPr/>
        <p:txBody>
          <a:bodyPr/>
          <a:lstStyle/>
          <a:p>
            <a:r>
              <a:rPr lang="en" sz="1200" dirty="0">
                <a:solidFill>
                  <a:schemeClr val="bg1">
                    <a:lumMod val="75000"/>
                  </a:schemeClr>
                </a:solidFill>
              </a:rPr>
              <a:t>There are almost 1000 public media stations in the US.  Some of them are big and some of them are small, but all of them serve their local communities with a really great and public service</a:t>
            </a:r>
            <a:r>
              <a:rPr lang="en" sz="1200" dirty="0" smtClean="0">
                <a:solidFill>
                  <a:schemeClr val="bg1">
                    <a:lumMod val="75000"/>
                  </a:schemeClr>
                </a:solidFill>
              </a:rPr>
              <a:t>.</a:t>
            </a:r>
          </a:p>
          <a:p>
            <a:r>
              <a:rPr lang="en" sz="1200" dirty="0">
                <a:solidFill>
                  <a:schemeClr val="bg1">
                    <a:lumMod val="75000"/>
                  </a:schemeClr>
                </a:solidFill>
              </a:rPr>
              <a:t>MediaPublic helps stations, large and small, by promoting the sharing of knowledge, experience, and best practices while bringing the content that those stations create together all in one place</a:t>
            </a:r>
            <a:r>
              <a:rPr lang="en" sz="1200" dirty="0" smtClean="0">
                <a:solidFill>
                  <a:schemeClr val="bg1">
                    <a:lumMod val="75000"/>
                  </a:schemeClr>
                </a:solidFill>
              </a:rPr>
              <a:t>.</a:t>
            </a:r>
          </a:p>
          <a:p>
            <a:r>
              <a:rPr lang="en" sz="1200" dirty="0">
                <a:solidFill>
                  <a:schemeClr val="bg1">
                    <a:lumMod val="75000"/>
                  </a:schemeClr>
                </a:solidFill>
              </a:rPr>
              <a:t>We will invite members from all stations to share their experiences on what they believe is the best way to bring such a valuable service to their local communities with the MediaPublic platform</a:t>
            </a:r>
            <a:r>
              <a:rPr lang="en" sz="1200" dirty="0" smtClean="0">
                <a:solidFill>
                  <a:schemeClr val="bg1">
                    <a:lumMod val="75000"/>
                  </a:schemeClr>
                </a:solidFill>
              </a:rPr>
              <a:t>.</a:t>
            </a:r>
          </a:p>
          <a:p>
            <a:r>
              <a:rPr lang="en" sz="1200" dirty="0"/>
              <a:t>We want MediaPublic to be the one-stop-shop for those inside and outside of Public Media.</a:t>
            </a:r>
            <a:endParaRPr lang="en-US" sz="1200" dirty="0">
              <a:latin typeface="+mn-lt"/>
            </a:endParaRPr>
          </a:p>
        </p:txBody>
      </p:sp>
    </p:spTree>
    <p:extLst>
      <p:ext uri="{BB962C8B-B14F-4D97-AF65-F5344CB8AC3E}">
        <p14:creationId xmlns:p14="http://schemas.microsoft.com/office/powerpoint/2010/main" val="111703195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A communal place</a:t>
            </a:r>
          </a:p>
        </p:txBody>
      </p:sp>
      <p:sp>
        <p:nvSpPr>
          <p:cNvPr id="73" name="Shape 73"/>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37500"/>
              </a:lnSpc>
              <a:spcBef>
                <a:spcPts val="0"/>
              </a:spcBef>
              <a:spcAft>
                <a:spcPts val="0"/>
              </a:spcAft>
              <a:buClr>
                <a:schemeClr val="dk1"/>
              </a:buClr>
              <a:buSzPct val="91666"/>
              <a:buFont typeface="Arial"/>
              <a:buNone/>
            </a:pPr>
            <a:r>
              <a:rPr lang="en" sz="1200" dirty="0">
                <a:solidFill>
                  <a:srgbClr val="505050"/>
                </a:solidFill>
                <a:highlight>
                  <a:srgbClr val="FFFFFF"/>
                </a:highlight>
                <a:latin typeface="+mn-lt"/>
              </a:rPr>
              <a:t>Media Public will be a place where public media organizations can:</a:t>
            </a:r>
          </a:p>
          <a:p>
            <a:pPr marL="838200" lvl="0" indent="-304800" rtl="0">
              <a:lnSpc>
                <a:spcPct val="137500"/>
              </a:lnSpc>
              <a:spcBef>
                <a:spcPts val="0"/>
              </a:spcBef>
              <a:spcAft>
                <a:spcPts val="0"/>
              </a:spcAft>
              <a:buClr>
                <a:srgbClr val="505050"/>
              </a:buClr>
              <a:buSzPct val="100000"/>
            </a:pPr>
            <a:r>
              <a:rPr lang="en" sz="1200" dirty="0">
                <a:solidFill>
                  <a:srgbClr val="505050"/>
                </a:solidFill>
                <a:highlight>
                  <a:srgbClr val="FFFFFF"/>
                </a:highlight>
                <a:latin typeface="+mn-lt"/>
              </a:rPr>
              <a:t>Easily find who is working in public media</a:t>
            </a:r>
          </a:p>
          <a:p>
            <a:pPr marL="838200" lvl="0" indent="-304800" rtl="0">
              <a:lnSpc>
                <a:spcPct val="137500"/>
              </a:lnSpc>
              <a:spcBef>
                <a:spcPts val="0"/>
              </a:spcBef>
              <a:spcAft>
                <a:spcPts val="0"/>
              </a:spcAft>
              <a:buClr>
                <a:srgbClr val="505050"/>
              </a:buClr>
              <a:buSzPct val="100000"/>
            </a:pPr>
            <a:r>
              <a:rPr lang="en" sz="1200" dirty="0">
                <a:solidFill>
                  <a:srgbClr val="505050"/>
                </a:solidFill>
                <a:highlight>
                  <a:srgbClr val="FFFFFF"/>
                </a:highlight>
                <a:latin typeface="+mn-lt"/>
              </a:rPr>
              <a:t>Collaborate and share with each other and the public</a:t>
            </a:r>
          </a:p>
          <a:p>
            <a:pPr marL="838200" lvl="0" indent="-304800" rtl="0">
              <a:lnSpc>
                <a:spcPct val="137500"/>
              </a:lnSpc>
              <a:spcBef>
                <a:spcPts val="0"/>
              </a:spcBef>
              <a:spcAft>
                <a:spcPts val="0"/>
              </a:spcAft>
              <a:buClr>
                <a:srgbClr val="505050"/>
              </a:buClr>
              <a:buSzPct val="100000"/>
            </a:pPr>
            <a:r>
              <a:rPr lang="en" sz="1200" dirty="0">
                <a:solidFill>
                  <a:srgbClr val="505050"/>
                </a:solidFill>
                <a:highlight>
                  <a:srgbClr val="FFFFFF"/>
                </a:highlight>
                <a:latin typeface="+mn-lt"/>
              </a:rPr>
              <a:t>Easily showcase stories that transcend geographic borders</a:t>
            </a:r>
          </a:p>
          <a:p>
            <a:pPr marL="838200" lvl="0" indent="-304800" rtl="0">
              <a:lnSpc>
                <a:spcPct val="137500"/>
              </a:lnSpc>
              <a:spcBef>
                <a:spcPts val="0"/>
              </a:spcBef>
              <a:spcAft>
                <a:spcPts val="0"/>
              </a:spcAft>
              <a:buClr>
                <a:srgbClr val="505050"/>
              </a:buClr>
              <a:buSzPct val="100000"/>
            </a:pPr>
            <a:r>
              <a:rPr lang="en" sz="1200" dirty="0">
                <a:solidFill>
                  <a:srgbClr val="505050"/>
                </a:solidFill>
                <a:highlight>
                  <a:srgbClr val="FFFFFF"/>
                </a:highlight>
                <a:latin typeface="+mn-lt"/>
              </a:rPr>
              <a:t>Ask the public and other stations for help in specific, guided ways.</a:t>
            </a:r>
          </a:p>
          <a:p>
            <a:pPr lvl="0" rtl="0">
              <a:lnSpc>
                <a:spcPct val="137500"/>
              </a:lnSpc>
              <a:spcBef>
                <a:spcPts val="0"/>
              </a:spcBef>
              <a:spcAft>
                <a:spcPts val="0"/>
              </a:spcAft>
              <a:buClr>
                <a:schemeClr val="dk1"/>
              </a:buClr>
              <a:buSzPct val="91666"/>
              <a:buFont typeface="Arial"/>
              <a:buNone/>
            </a:pPr>
            <a:endParaRPr sz="1200" dirty="0">
              <a:solidFill>
                <a:srgbClr val="505050"/>
              </a:solidFill>
              <a:highlight>
                <a:srgbClr val="FFFFFF"/>
              </a:highlight>
              <a:latin typeface="+mn-lt"/>
            </a:endParaRPr>
          </a:p>
        </p:txBody>
      </p:sp>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Shape 72"/>
          <p:cNvSpPr txBox="1">
            <a:spLocks noGrp="1"/>
          </p:cNvSpPr>
          <p:nvPr>
            <p:ph type="title"/>
          </p:nvPr>
        </p:nvSpPr>
        <p:spPr>
          <a:xfrm>
            <a:off x="311700" y="445025"/>
            <a:ext cx="8520599" cy="572699"/>
          </a:xfrm>
          <a:prstGeom prst="rect">
            <a:avLst/>
          </a:prstGeom>
        </p:spPr>
        <p:txBody>
          <a:bodyPr lIns="91425" tIns="91425" rIns="91425" bIns="91425" anchor="t" anchorCtr="0">
            <a:noAutofit/>
          </a:bodyPr>
          <a:lstStyle/>
          <a:p>
            <a:pPr lvl="0">
              <a:spcBef>
                <a:spcPts val="0"/>
              </a:spcBef>
              <a:buNone/>
            </a:pPr>
            <a:r>
              <a:rPr lang="en" dirty="0">
                <a:latin typeface="+mj-lt"/>
              </a:rPr>
              <a:t>A communal place</a:t>
            </a:r>
          </a:p>
        </p:txBody>
      </p:sp>
      <p:sp>
        <p:nvSpPr>
          <p:cNvPr id="73" name="Shape 73"/>
          <p:cNvSpPr txBox="1">
            <a:spLocks noGrp="1"/>
          </p:cNvSpPr>
          <p:nvPr>
            <p:ph type="body" idx="1"/>
          </p:nvPr>
        </p:nvSpPr>
        <p:spPr>
          <a:xfrm>
            <a:off x="311700" y="1152475"/>
            <a:ext cx="8520599" cy="3416400"/>
          </a:xfrm>
          <a:prstGeom prst="rect">
            <a:avLst/>
          </a:prstGeom>
        </p:spPr>
        <p:txBody>
          <a:bodyPr lIns="91425" tIns="91425" rIns="91425" bIns="91425" anchor="t" anchorCtr="0">
            <a:noAutofit/>
          </a:bodyPr>
          <a:lstStyle/>
          <a:p>
            <a:pPr lvl="0" rtl="0">
              <a:lnSpc>
                <a:spcPct val="137500"/>
              </a:lnSpc>
              <a:spcBef>
                <a:spcPts val="0"/>
              </a:spcBef>
              <a:spcAft>
                <a:spcPts val="0"/>
              </a:spcAft>
              <a:buClr>
                <a:schemeClr val="dk1"/>
              </a:buClr>
              <a:buSzPct val="91666"/>
              <a:buFont typeface="Arial"/>
              <a:buNone/>
            </a:pPr>
            <a:r>
              <a:rPr lang="en" sz="1200" dirty="0">
                <a:solidFill>
                  <a:schemeClr val="bg1">
                    <a:lumMod val="75000"/>
                  </a:schemeClr>
                </a:solidFill>
                <a:highlight>
                  <a:srgbClr val="FFFFFF"/>
                </a:highlight>
                <a:latin typeface="+mn-lt"/>
              </a:rPr>
              <a:t>Media Public will be a place where public media organizations can:</a:t>
            </a:r>
          </a:p>
          <a:p>
            <a:pPr marL="838200" lvl="0" indent="-304800" rtl="0">
              <a:lnSpc>
                <a:spcPct val="137500"/>
              </a:lnSpc>
              <a:spcBef>
                <a:spcPts val="0"/>
              </a:spcBef>
              <a:spcAft>
                <a:spcPts val="0"/>
              </a:spcAft>
              <a:buClr>
                <a:srgbClr val="505050"/>
              </a:buClr>
              <a:buSzPct val="100000"/>
            </a:pPr>
            <a:r>
              <a:rPr lang="en" sz="1200" dirty="0">
                <a:solidFill>
                  <a:schemeClr val="bg1">
                    <a:lumMod val="75000"/>
                  </a:schemeClr>
                </a:solidFill>
                <a:highlight>
                  <a:srgbClr val="FFFFFF"/>
                </a:highlight>
                <a:latin typeface="+mn-lt"/>
              </a:rPr>
              <a:t>Easily find who is working in public media</a:t>
            </a:r>
          </a:p>
          <a:p>
            <a:pPr marL="838200" lvl="0" indent="-304800" rtl="0">
              <a:lnSpc>
                <a:spcPct val="137500"/>
              </a:lnSpc>
              <a:spcBef>
                <a:spcPts val="0"/>
              </a:spcBef>
              <a:spcAft>
                <a:spcPts val="0"/>
              </a:spcAft>
              <a:buClr>
                <a:srgbClr val="505050"/>
              </a:buClr>
              <a:buSzPct val="100000"/>
            </a:pPr>
            <a:r>
              <a:rPr lang="en" sz="1200" dirty="0">
                <a:solidFill>
                  <a:schemeClr val="bg1">
                    <a:lumMod val="75000"/>
                  </a:schemeClr>
                </a:solidFill>
                <a:highlight>
                  <a:srgbClr val="FFFFFF"/>
                </a:highlight>
                <a:latin typeface="+mn-lt"/>
              </a:rPr>
              <a:t>Collaborate and share with each other and the public</a:t>
            </a:r>
          </a:p>
          <a:p>
            <a:pPr marL="838200" lvl="0" indent="-304800" rtl="0">
              <a:lnSpc>
                <a:spcPct val="137500"/>
              </a:lnSpc>
              <a:spcBef>
                <a:spcPts val="0"/>
              </a:spcBef>
              <a:spcAft>
                <a:spcPts val="0"/>
              </a:spcAft>
              <a:buClr>
                <a:srgbClr val="505050"/>
              </a:buClr>
              <a:buSzPct val="100000"/>
            </a:pPr>
            <a:r>
              <a:rPr lang="en" sz="1200" dirty="0">
                <a:solidFill>
                  <a:schemeClr val="bg1">
                    <a:lumMod val="75000"/>
                  </a:schemeClr>
                </a:solidFill>
                <a:highlight>
                  <a:srgbClr val="FFFFFF"/>
                </a:highlight>
                <a:latin typeface="+mn-lt"/>
              </a:rPr>
              <a:t>Easily showcase stories that transcend geographic borders</a:t>
            </a:r>
          </a:p>
          <a:p>
            <a:pPr marL="838200" lvl="0" indent="-304800" rtl="0">
              <a:lnSpc>
                <a:spcPct val="137500"/>
              </a:lnSpc>
              <a:spcBef>
                <a:spcPts val="0"/>
              </a:spcBef>
              <a:spcAft>
                <a:spcPts val="0"/>
              </a:spcAft>
              <a:buClr>
                <a:srgbClr val="505050"/>
              </a:buClr>
              <a:buSzPct val="100000"/>
            </a:pPr>
            <a:r>
              <a:rPr lang="en" sz="1200" dirty="0">
                <a:solidFill>
                  <a:schemeClr val="bg1">
                    <a:lumMod val="75000"/>
                  </a:schemeClr>
                </a:solidFill>
                <a:highlight>
                  <a:srgbClr val="FFFFFF"/>
                </a:highlight>
                <a:latin typeface="+mn-lt"/>
              </a:rPr>
              <a:t>Ask the public and other stations for help in specific, guided ways.</a:t>
            </a:r>
          </a:p>
          <a:p>
            <a:pPr lvl="0" rtl="0">
              <a:lnSpc>
                <a:spcPct val="137500"/>
              </a:lnSpc>
              <a:spcBef>
                <a:spcPts val="0"/>
              </a:spcBef>
              <a:spcAft>
                <a:spcPts val="0"/>
              </a:spcAft>
              <a:buClr>
                <a:schemeClr val="dk1"/>
              </a:buClr>
              <a:buSzPct val="91666"/>
              <a:buFont typeface="Arial"/>
              <a:buNone/>
            </a:pPr>
            <a:endParaRPr sz="1200" dirty="0">
              <a:solidFill>
                <a:srgbClr val="505050"/>
              </a:solidFill>
              <a:highlight>
                <a:srgbClr val="FFFFFF"/>
              </a:highlight>
              <a:latin typeface="+mn-lt"/>
            </a:endParaRPr>
          </a:p>
          <a:p>
            <a:pPr lvl="0" rtl="0">
              <a:lnSpc>
                <a:spcPct val="137500"/>
              </a:lnSpc>
              <a:spcBef>
                <a:spcPts val="0"/>
              </a:spcBef>
              <a:spcAft>
                <a:spcPts val="0"/>
              </a:spcAft>
              <a:buClr>
                <a:schemeClr val="dk1"/>
              </a:buClr>
              <a:buSzPct val="91666"/>
              <a:buFont typeface="Arial"/>
              <a:buNone/>
            </a:pPr>
            <a:r>
              <a:rPr lang="en" sz="1200" dirty="0">
                <a:solidFill>
                  <a:srgbClr val="505050"/>
                </a:solidFill>
                <a:highlight>
                  <a:srgbClr val="FFFFFF"/>
                </a:highlight>
                <a:latin typeface="+mn-lt"/>
              </a:rPr>
              <a:t>Media Public will be a place where the public can:</a:t>
            </a:r>
          </a:p>
          <a:p>
            <a:pPr marL="838200" lvl="0" indent="-304800" rtl="0">
              <a:lnSpc>
                <a:spcPct val="137500"/>
              </a:lnSpc>
              <a:spcBef>
                <a:spcPts val="0"/>
              </a:spcBef>
              <a:spcAft>
                <a:spcPts val="0"/>
              </a:spcAft>
              <a:buClr>
                <a:srgbClr val="505050"/>
              </a:buClr>
              <a:buSzPct val="100000"/>
            </a:pPr>
            <a:r>
              <a:rPr lang="en" sz="1200" dirty="0">
                <a:solidFill>
                  <a:srgbClr val="505050"/>
                </a:solidFill>
                <a:highlight>
                  <a:srgbClr val="FFFFFF"/>
                </a:highlight>
                <a:latin typeface="+mn-lt"/>
              </a:rPr>
              <a:t>Help public media stations or shows with specific tasks</a:t>
            </a:r>
          </a:p>
          <a:p>
            <a:pPr marL="838200" lvl="0" indent="-304800" rtl="0">
              <a:lnSpc>
                <a:spcPct val="137500"/>
              </a:lnSpc>
              <a:spcBef>
                <a:spcPts val="0"/>
              </a:spcBef>
              <a:spcAft>
                <a:spcPts val="0"/>
              </a:spcAft>
              <a:buClr>
                <a:srgbClr val="505050"/>
              </a:buClr>
              <a:buSzPct val="100000"/>
            </a:pPr>
            <a:r>
              <a:rPr lang="en" sz="1200" dirty="0">
                <a:solidFill>
                  <a:srgbClr val="505050"/>
                </a:solidFill>
                <a:highlight>
                  <a:srgbClr val="FFFFFF"/>
                </a:highlight>
                <a:latin typeface="+mn-lt"/>
              </a:rPr>
              <a:t>Listen to stories that they might have not found otherwise</a:t>
            </a:r>
          </a:p>
          <a:p>
            <a:pPr marL="838200" lvl="0" indent="-304800" rtl="0">
              <a:lnSpc>
                <a:spcPct val="137500"/>
              </a:lnSpc>
              <a:spcBef>
                <a:spcPts val="0"/>
              </a:spcBef>
              <a:spcAft>
                <a:spcPts val="0"/>
              </a:spcAft>
              <a:buClr>
                <a:srgbClr val="505050"/>
              </a:buClr>
              <a:buSzPct val="100000"/>
            </a:pPr>
            <a:r>
              <a:rPr lang="en" sz="1200" dirty="0">
                <a:solidFill>
                  <a:srgbClr val="505050"/>
                </a:solidFill>
                <a:highlight>
                  <a:srgbClr val="FFFFFF"/>
                </a:highlight>
                <a:latin typeface="+mn-lt"/>
              </a:rPr>
              <a:t>Find out storytelling and engagement techniques from stations around the country</a:t>
            </a:r>
          </a:p>
          <a:p>
            <a:pPr marL="838200" lvl="0" indent="-304800" rtl="0">
              <a:lnSpc>
                <a:spcPct val="137500"/>
              </a:lnSpc>
              <a:spcBef>
                <a:spcPts val="0"/>
              </a:spcBef>
              <a:spcAft>
                <a:spcPts val="0"/>
              </a:spcAft>
              <a:buClr>
                <a:srgbClr val="505050"/>
              </a:buClr>
              <a:buSzPct val="100000"/>
            </a:pPr>
            <a:r>
              <a:rPr lang="en" sz="1200" dirty="0">
                <a:solidFill>
                  <a:srgbClr val="505050"/>
                </a:solidFill>
                <a:highlight>
                  <a:srgbClr val="FFFFFF"/>
                </a:highlight>
                <a:latin typeface="+mn-lt"/>
              </a:rPr>
              <a:t>Easily find out who is working in public media and how to contact them.</a:t>
            </a:r>
          </a:p>
          <a:p>
            <a:pPr lvl="0">
              <a:spcBef>
                <a:spcPts val="0"/>
              </a:spcBef>
              <a:buNone/>
            </a:pPr>
            <a:endParaRPr dirty="0">
              <a:latin typeface="+mn-lt"/>
            </a:endParaRPr>
          </a:p>
        </p:txBody>
      </p:sp>
    </p:spTree>
    <p:extLst>
      <p:ext uri="{BB962C8B-B14F-4D97-AF65-F5344CB8AC3E}">
        <p14:creationId xmlns:p14="http://schemas.microsoft.com/office/powerpoint/2010/main" val="1827304936"/>
      </p:ext>
    </p:extLst>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Custom 1">
      <a:majorFont>
        <a:latin typeface="Raleway"/>
        <a:ea typeface=""/>
        <a:cs typeface=""/>
      </a:majorFont>
      <a:minorFont>
        <a:latin typeface="Open San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169</TotalTime>
  <Words>1448</Words>
  <Application>Microsoft Office PowerPoint</Application>
  <PresentationFormat>On-screen Show (16:9)</PresentationFormat>
  <Paragraphs>126</Paragraphs>
  <Slides>30</Slides>
  <Notes>24</Notes>
  <HiddenSlides>13</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Open Sans</vt:lpstr>
      <vt:lpstr>Raleway</vt:lpstr>
      <vt:lpstr>simple-light-2</vt:lpstr>
      <vt:lpstr>Media Public</vt:lpstr>
      <vt:lpstr>PowerPoint Presentation</vt:lpstr>
      <vt:lpstr> People wanted to share information, tools, and stories with each other and the public — but didn't have the tools to collaborate and communicate with each other or the public. We’re building a collaborative platform to make that collaborative vision happen. It’s a “public intranet for public media” that we call Media Public.</vt:lpstr>
      <vt:lpstr>Our vision</vt:lpstr>
      <vt:lpstr>Our vision</vt:lpstr>
      <vt:lpstr>Our vision</vt:lpstr>
      <vt:lpstr>Our vision</vt:lpstr>
      <vt:lpstr>A communal place</vt:lpstr>
      <vt:lpstr>A communal place</vt:lpstr>
      <vt:lpstr>The Team</vt:lpstr>
      <vt:lpstr>How we found each other</vt:lpstr>
      <vt:lpstr>How we found each other</vt:lpstr>
      <vt:lpstr>How we found each other</vt:lpstr>
      <vt:lpstr>How we found each other</vt:lpstr>
      <vt:lpstr>How we found each other</vt:lpstr>
      <vt:lpstr>How we found each other</vt:lpstr>
      <vt:lpstr>What’s unique about our process</vt:lpstr>
      <vt:lpstr>What’s unique about our process</vt:lpstr>
      <vt:lpstr>What’s unique about our process</vt:lpstr>
      <vt:lpstr>What’s unique about our process</vt:lpstr>
      <vt:lpstr>What we’ve been working on</vt:lpstr>
      <vt:lpstr>Parts of the site</vt:lpstr>
      <vt:lpstr>Organizations Page</vt:lpstr>
      <vt:lpstr>Howtos</vt:lpstr>
      <vt:lpstr>Help Requests</vt:lpstr>
      <vt:lpstr>Demo</vt:lpstr>
      <vt:lpstr>More than 15 public media stations have expressed interest in using the platform once it goes live. We've also talked to government agencies who are interested in adapting the platform for sharing information about their products with the public. We see the platform as useful for anyone working in the public sector - but started with the use case that we know best.</vt:lpstr>
      <vt:lpstr>PowerPoint Presentation</vt:lpstr>
      <vt:lpstr>Appendix</vt:lpstr>
      <vt:lpstr>Stretch goals ( that we didn’t hit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MediaPublic</dc:title>
  <dc:creator>Nikki Lee</dc:creator>
  <cp:lastModifiedBy>Nikki Lee</cp:lastModifiedBy>
  <cp:revision>29</cp:revision>
  <cp:lastPrinted>2016-01-15T02:21:26Z</cp:lastPrinted>
  <dcterms:modified xsi:type="dcterms:W3CDTF">2016-01-15T02:35:07Z</dcterms:modified>
</cp:coreProperties>
</file>